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0B0"/>
    <a:srgbClr val="364E38"/>
    <a:srgbClr val="415132"/>
    <a:srgbClr val="41513D"/>
    <a:srgbClr val="5E7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2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7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7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70348" y="1513322"/>
            <a:ext cx="3596425" cy="5418639"/>
            <a:chOff x="0" y="0"/>
            <a:chExt cx="1913429" cy="364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429" cy="3648705"/>
            </a:xfrm>
            <a:custGeom>
              <a:avLst/>
              <a:gdLst/>
              <a:ahLst/>
              <a:cxnLst/>
              <a:rect l="l" t="t" r="r" b="b"/>
              <a:pathLst>
                <a:path w="1913429" h="3648705">
                  <a:moveTo>
                    <a:pt x="0" y="0"/>
                  </a:moveTo>
                  <a:lnTo>
                    <a:pt x="1913429" y="0"/>
                  </a:lnTo>
                  <a:lnTo>
                    <a:pt x="1913429" y="3648705"/>
                  </a:lnTo>
                  <a:lnTo>
                    <a:pt x="0" y="3648705"/>
                  </a:lnTo>
                  <a:close/>
                </a:path>
              </a:pathLst>
            </a:custGeom>
            <a:solidFill>
              <a:srgbClr val="1E5C5D"/>
            </a:solidFill>
          </p:spPr>
          <p:txBody>
            <a:bodyPr/>
            <a:lstStyle/>
            <a:p>
              <a:endParaRPr lang="es-ES" sz="1200">
                <a:solidFill>
                  <a:prstClr val="black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913429" cy="36582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1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8772" y="527215"/>
            <a:ext cx="7104573" cy="1306246"/>
            <a:chOff x="0" y="-47625"/>
            <a:chExt cx="14209147" cy="2612492"/>
          </a:xfrm>
        </p:grpSpPr>
        <p:sp>
          <p:nvSpPr>
            <p:cNvPr id="6" name="TextBox 6"/>
            <p:cNvSpPr txBox="1"/>
            <p:nvPr/>
          </p:nvSpPr>
          <p:spPr>
            <a:xfrm>
              <a:off x="2889988" y="-47625"/>
              <a:ext cx="1131915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7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51633"/>
              <a:ext cx="14209147" cy="151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48"/>
                </a:lnSpc>
              </a:pPr>
              <a:endParaRPr lang="en-US" sz="5948" spc="-59" dirty="0">
                <a:solidFill>
                  <a:srgbClr val="1E5B5C"/>
                </a:solidFill>
                <a:latin typeface="Aloja"/>
                <a:ea typeface="Aloja"/>
                <a:cs typeface="Aloja"/>
                <a:sym typeface="Aloja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115346" y="437198"/>
            <a:ext cx="1715023" cy="1715738"/>
          </a:xfrm>
          <a:custGeom>
            <a:avLst/>
            <a:gdLst/>
            <a:ahLst/>
            <a:cxnLst/>
            <a:rect l="l" t="t" r="r" b="b"/>
            <a:pathLst>
              <a:path w="2572534" h="2573607">
                <a:moveTo>
                  <a:pt x="0" y="0"/>
                </a:moveTo>
                <a:lnTo>
                  <a:pt x="2572535" y="0"/>
                </a:lnTo>
                <a:lnTo>
                  <a:pt x="2572535" y="2573607"/>
                </a:lnTo>
                <a:lnTo>
                  <a:pt x="0" y="2573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652303" y="4058670"/>
            <a:ext cx="1668623" cy="1896577"/>
          </a:xfrm>
          <a:custGeom>
            <a:avLst/>
            <a:gdLst/>
            <a:ahLst/>
            <a:cxnLst/>
            <a:rect l="l" t="t" r="r" b="b"/>
            <a:pathLst>
              <a:path w="2502935" h="2844866">
                <a:moveTo>
                  <a:pt x="0" y="0"/>
                </a:moveTo>
                <a:lnTo>
                  <a:pt x="2502935" y="0"/>
                </a:lnTo>
                <a:lnTo>
                  <a:pt x="2502935" y="2844865"/>
                </a:lnTo>
                <a:lnTo>
                  <a:pt x="0" y="2844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88402" y="1439361"/>
            <a:ext cx="394429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4"/>
              </a:lnSpc>
            </a:pPr>
            <a:r>
              <a:rPr lang="en-US" sz="2400" dirty="0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Centro de </a:t>
            </a:r>
          </a:p>
          <a:p>
            <a:pPr algn="ctr">
              <a:lnSpc>
                <a:spcPts val="4014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Desenvolvemento</a:t>
            </a:r>
            <a:r>
              <a:rPr lang="en-US" sz="2400" dirty="0" smtClean="0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 Rural </a:t>
            </a:r>
          </a:p>
          <a:p>
            <a:pPr algn="ctr">
              <a:lnSpc>
                <a:spcPts val="4014"/>
              </a:lnSpc>
            </a:pPr>
            <a:r>
              <a:rPr lang="en-US" sz="2400" dirty="0" smtClean="0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O </a:t>
            </a:r>
            <a:r>
              <a:rPr lang="en-US" sz="2400" dirty="0" err="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Viso</a:t>
            </a:r>
            <a:endParaRPr lang="en-US" sz="2400" dirty="0">
              <a:solidFill>
                <a:srgbClr val="FFFFFF"/>
              </a:solidFill>
              <a:latin typeface="Aloja"/>
              <a:ea typeface="Aloja"/>
              <a:cs typeface="Aloja"/>
              <a:sym typeface="Aloja"/>
            </a:endParaRPr>
          </a:p>
        </p:txBody>
      </p:sp>
      <p:pic>
        <p:nvPicPr>
          <p:cNvPr id="12" name="Picture 2" descr="https://eapn-galicia.com/wp-content/uploads/2026/03/Seminario-desinstitucionalizacion-jpg-24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2" y="1583841"/>
            <a:ext cx="2409408" cy="30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73712" y="4743913"/>
            <a:ext cx="8088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dirty="0"/>
              <a:t>Panel: ‘Boas prácticas das entidades sociais nos procesos de </a:t>
            </a:r>
            <a:r>
              <a:rPr lang="gl-ES" dirty="0" err="1"/>
              <a:t>desinstitucionalización</a:t>
            </a:r>
            <a:r>
              <a:rPr lang="gl-ES" dirty="0"/>
              <a:t>’</a:t>
            </a:r>
          </a:p>
          <a:p>
            <a:r>
              <a:rPr lang="gl-ES" dirty="0"/>
              <a:t>Introduce e modera: Xosé Cuns de EAPN Galicia.</a:t>
            </a:r>
          </a:p>
          <a:p>
            <a:r>
              <a:rPr lang="gl-ES" dirty="0"/>
              <a:t>Proxecto Rumbo de Dano Cerebral Galicia, Inés </a:t>
            </a:r>
            <a:r>
              <a:rPr lang="gl-ES" dirty="0" err="1"/>
              <a:t>Mosquera</a:t>
            </a:r>
            <a:r>
              <a:rPr lang="gl-ES" dirty="0"/>
              <a:t>.</a:t>
            </a:r>
          </a:p>
          <a:p>
            <a:r>
              <a:rPr lang="gl-ES" dirty="0"/>
              <a:t>Pontes de Inclusión de Lenda Saúde Mental, </a:t>
            </a:r>
            <a:r>
              <a:rPr lang="gl-ES" dirty="0" err="1"/>
              <a:t>Maica</a:t>
            </a:r>
            <a:r>
              <a:rPr lang="gl-ES" dirty="0"/>
              <a:t> Álvarez.</a:t>
            </a:r>
          </a:p>
          <a:p>
            <a:r>
              <a:rPr lang="gl-ES" dirty="0"/>
              <a:t>Programa Mentor de </a:t>
            </a:r>
            <a:r>
              <a:rPr lang="gl-ES" dirty="0" err="1"/>
              <a:t>Igaxes</a:t>
            </a:r>
            <a:r>
              <a:rPr lang="gl-ES" dirty="0"/>
              <a:t>, Alba Lorenzo.</a:t>
            </a:r>
          </a:p>
          <a:p>
            <a:r>
              <a:rPr lang="gl-ES" dirty="0" err="1"/>
              <a:t>Biocoidados</a:t>
            </a:r>
            <a:r>
              <a:rPr lang="gl-ES" dirty="0"/>
              <a:t> de CDR O Viso, Antonio R. </a:t>
            </a:r>
            <a:r>
              <a:rPr lang="gl-ES" dirty="0" err="1"/>
              <a:t>Corbal</a:t>
            </a:r>
            <a:endParaRPr lang="gl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52" y="20762"/>
            <a:ext cx="10058400" cy="1315974"/>
          </a:xfrm>
          <a:prstGeom prst="rect">
            <a:avLst/>
          </a:prstGeom>
        </p:spPr>
      </p:pic>
      <p:sp>
        <p:nvSpPr>
          <p:cNvPr id="15" name="13 Onda"/>
          <p:cNvSpPr/>
          <p:nvPr/>
        </p:nvSpPr>
        <p:spPr>
          <a:xfrm>
            <a:off x="2102515" y="6427303"/>
            <a:ext cx="9144000" cy="430697"/>
          </a:xfrm>
          <a:prstGeom prst="wav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i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       www.cdroviso.org</a:t>
            </a:r>
            <a:endParaRPr lang="es-ES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3547" y="930553"/>
            <a:ext cx="6096000" cy="4651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gl-ES" dirty="0"/>
              <a:t> </a:t>
            </a:r>
            <a:r>
              <a:rPr lang="gl-ES" dirty="0" smtClean="0"/>
              <a:t>E</a:t>
            </a:r>
            <a:r>
              <a:rPr lang="gl-ES" u="sng" dirty="0" smtClean="0"/>
              <a:t>xplicar </a:t>
            </a:r>
            <a:r>
              <a:rPr lang="gl-ES" u="sng" dirty="0"/>
              <a:t>o </a:t>
            </a:r>
            <a:r>
              <a:rPr lang="gl-ES" u="sng"/>
              <a:t>proxecto </a:t>
            </a:r>
            <a:r>
              <a:rPr lang="gl-ES" u="sng" smtClean="0"/>
              <a:t>da </a:t>
            </a:r>
            <a:r>
              <a:rPr lang="gl-ES" u="sng" dirty="0"/>
              <a:t>entidade: en que consiste, a quen vai dirixido e como se desenvolve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Dende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entidade, que boa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proxecto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desenvolvedes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ámbito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desinstitucionalización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consiste, 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dirixido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como se desenvolve)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Cales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principais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dificultades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vos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atopastes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hora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desenvolver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proxecto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gl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Futuro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Seguen en marcha estes proxectos do que falades? Gustaríavos continuar desenvolvéndoos? Que cambios serían necesarios para que estes proxectos continúen ou para que poidades levar a cabo novos proxectos no eido da </a:t>
            </a:r>
            <a:r>
              <a:rPr lang="gl-E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desinstitucionalización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gl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28772" y="527215"/>
            <a:ext cx="7104573" cy="1306246"/>
            <a:chOff x="0" y="-47625"/>
            <a:chExt cx="14209147" cy="2612492"/>
          </a:xfrm>
        </p:grpSpPr>
        <p:sp>
          <p:nvSpPr>
            <p:cNvPr id="6" name="TextBox 6"/>
            <p:cNvSpPr txBox="1"/>
            <p:nvPr/>
          </p:nvSpPr>
          <p:spPr>
            <a:xfrm>
              <a:off x="2889988" y="-47625"/>
              <a:ext cx="1131915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7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51633"/>
              <a:ext cx="14209147" cy="151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48"/>
                </a:lnSpc>
              </a:pPr>
              <a:endParaRPr lang="en-US" sz="5948" spc="-59" dirty="0">
                <a:solidFill>
                  <a:srgbClr val="1E5B5C"/>
                </a:solidFill>
                <a:latin typeface="Aloja"/>
                <a:ea typeface="Aloja"/>
                <a:cs typeface="Aloja"/>
                <a:sym typeface="Aloja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115346" y="437198"/>
            <a:ext cx="1715023" cy="1715738"/>
          </a:xfrm>
          <a:custGeom>
            <a:avLst/>
            <a:gdLst/>
            <a:ahLst/>
            <a:cxnLst/>
            <a:rect l="l" t="t" r="r" b="b"/>
            <a:pathLst>
              <a:path w="2572534" h="2573607">
                <a:moveTo>
                  <a:pt x="0" y="0"/>
                </a:moveTo>
                <a:lnTo>
                  <a:pt x="2572535" y="0"/>
                </a:lnTo>
                <a:lnTo>
                  <a:pt x="2572535" y="2573607"/>
                </a:lnTo>
                <a:lnTo>
                  <a:pt x="0" y="2573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sz="120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32540"/>
            <a:ext cx="7981951" cy="104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2"/>
          <p:cNvGrpSpPr/>
          <p:nvPr/>
        </p:nvGrpSpPr>
        <p:grpSpPr>
          <a:xfrm>
            <a:off x="11344275" y="0"/>
            <a:ext cx="1085850" cy="6858000"/>
            <a:chOff x="0" y="0"/>
            <a:chExt cx="1913429" cy="3648705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1913429" cy="3648705"/>
            </a:xfrm>
            <a:custGeom>
              <a:avLst/>
              <a:gdLst/>
              <a:ahLst/>
              <a:cxnLst/>
              <a:rect l="l" t="t" r="r" b="b"/>
              <a:pathLst>
                <a:path w="1913429" h="3648705">
                  <a:moveTo>
                    <a:pt x="0" y="0"/>
                  </a:moveTo>
                  <a:lnTo>
                    <a:pt x="1913429" y="0"/>
                  </a:lnTo>
                  <a:lnTo>
                    <a:pt x="1913429" y="3648705"/>
                  </a:lnTo>
                  <a:lnTo>
                    <a:pt x="0" y="3648705"/>
                  </a:lnTo>
                  <a:close/>
                </a:path>
              </a:pathLst>
            </a:custGeom>
            <a:solidFill>
              <a:srgbClr val="1E5C5D"/>
            </a:solidFill>
          </p:spPr>
          <p:txBody>
            <a:bodyPr/>
            <a:lstStyle/>
            <a:p>
              <a:endParaRPr lang="es-ES" sz="1200">
                <a:solidFill>
                  <a:prstClr val="black"/>
                </a:solidFill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9525"/>
              <a:ext cx="1913429" cy="36582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1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"/>
          <p:cNvSpPr/>
          <p:nvPr/>
        </p:nvSpPr>
        <p:spPr>
          <a:xfrm>
            <a:off x="1148822" y="1193098"/>
            <a:ext cx="2666309" cy="1919675"/>
          </a:xfrm>
          <a:custGeom>
            <a:avLst/>
            <a:gdLst/>
            <a:ahLst/>
            <a:cxnLst/>
            <a:rect l="l" t="t" r="r" b="b"/>
            <a:pathLst>
              <a:path w="5989413" h="5413508">
                <a:moveTo>
                  <a:pt x="0" y="0"/>
                </a:moveTo>
                <a:lnTo>
                  <a:pt x="5989413" y="0"/>
                </a:lnTo>
                <a:lnTo>
                  <a:pt x="5989413" y="5413508"/>
                </a:lnTo>
                <a:lnTo>
                  <a:pt x="0" y="5413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56" y="3316474"/>
            <a:ext cx="4494870" cy="3066144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2450" y="770009"/>
            <a:ext cx="6806139" cy="1527514"/>
          </a:xfrm>
          <a:prstGeom prst="rect">
            <a:avLst/>
          </a:prstGeom>
        </p:spPr>
      </p:pic>
      <p:sp>
        <p:nvSpPr>
          <p:cNvPr id="25" name="Freeform 6"/>
          <p:cNvSpPr/>
          <p:nvPr/>
        </p:nvSpPr>
        <p:spPr>
          <a:xfrm>
            <a:off x="10456700" y="1817743"/>
            <a:ext cx="1526117" cy="1662064"/>
          </a:xfrm>
          <a:custGeom>
            <a:avLst/>
            <a:gdLst/>
            <a:ahLst/>
            <a:cxnLst/>
            <a:rect l="l" t="t" r="r" b="b"/>
            <a:pathLst>
              <a:path w="1526117" h="1662064">
                <a:moveTo>
                  <a:pt x="0" y="0"/>
                </a:moveTo>
                <a:lnTo>
                  <a:pt x="1526116" y="0"/>
                </a:lnTo>
                <a:lnTo>
                  <a:pt x="1526116" y="1662064"/>
                </a:lnTo>
                <a:lnTo>
                  <a:pt x="0" y="16620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3230" y="525165"/>
            <a:ext cx="11018422" cy="1865323"/>
          </a:xfrm>
          <a:prstGeom prst="rect">
            <a:avLst/>
          </a:prstGeom>
        </p:spPr>
      </p:pic>
      <p:sp>
        <p:nvSpPr>
          <p:cNvPr id="28" name="Freeform 7"/>
          <p:cNvSpPr/>
          <p:nvPr/>
        </p:nvSpPr>
        <p:spPr>
          <a:xfrm>
            <a:off x="10277474" y="4962525"/>
            <a:ext cx="1921179" cy="1794897"/>
          </a:xfrm>
          <a:custGeom>
            <a:avLst/>
            <a:gdLst/>
            <a:ahLst/>
            <a:cxnLst/>
            <a:rect l="l" t="t" r="r" b="b"/>
            <a:pathLst>
              <a:path w="2121116" h="1885625">
                <a:moveTo>
                  <a:pt x="0" y="0"/>
                </a:moveTo>
                <a:lnTo>
                  <a:pt x="2121116" y="0"/>
                </a:lnTo>
                <a:lnTo>
                  <a:pt x="2121116" y="1885626"/>
                </a:lnTo>
                <a:lnTo>
                  <a:pt x="0" y="1885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79010" r="-23531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"/>
          <p:cNvSpPr/>
          <p:nvPr/>
        </p:nvSpPr>
        <p:spPr>
          <a:xfrm>
            <a:off x="10277474" y="3639564"/>
            <a:ext cx="1884571" cy="1163204"/>
          </a:xfrm>
          <a:custGeom>
            <a:avLst/>
            <a:gdLst/>
            <a:ahLst/>
            <a:cxnLst/>
            <a:rect l="l" t="t" r="r" b="b"/>
            <a:pathLst>
              <a:path w="1884571" h="1163204">
                <a:moveTo>
                  <a:pt x="0" y="0"/>
                </a:moveTo>
                <a:lnTo>
                  <a:pt x="1884570" y="0"/>
                </a:lnTo>
                <a:lnTo>
                  <a:pt x="1884570" y="1163204"/>
                </a:lnTo>
                <a:lnTo>
                  <a:pt x="0" y="11632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8398" y="2776114"/>
            <a:ext cx="8907509" cy="15079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32612" y="3833884"/>
            <a:ext cx="4069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gl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de habitar a </a:t>
            </a:r>
            <a:r>
              <a:rPr lang="gl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realidade. Acompañando e non colonizando.</a:t>
            </a:r>
          </a:p>
          <a:p>
            <a:pPr algn="just"/>
            <a:endParaRPr lang="gl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gl-ES" dirty="0" smtClean="0"/>
              <a:t>- Sabendo </a:t>
            </a:r>
            <a:r>
              <a:rPr lang="gl-ES" dirty="0"/>
              <a:t>as preposicións; porque traballar </a:t>
            </a:r>
            <a:r>
              <a:rPr lang="gl-ES" u="sng" dirty="0" smtClean="0"/>
              <a:t>por/para,</a:t>
            </a:r>
            <a:r>
              <a:rPr lang="gl-ES" dirty="0" smtClean="0"/>
              <a:t> </a:t>
            </a:r>
            <a:r>
              <a:rPr lang="gl-ES" dirty="0"/>
              <a:t>as persoas</a:t>
            </a:r>
            <a:r>
              <a:rPr lang="gl-ES" dirty="0" smtClean="0"/>
              <a:t> </a:t>
            </a:r>
            <a:r>
              <a:rPr lang="gl-ES" u="sng" dirty="0"/>
              <a:t>sen</a:t>
            </a:r>
            <a:r>
              <a:rPr lang="gl-ES" dirty="0"/>
              <a:t> contar </a:t>
            </a:r>
            <a:r>
              <a:rPr lang="gl-ES" u="sng" dirty="0" smtClean="0"/>
              <a:t>con </a:t>
            </a:r>
            <a:r>
              <a:rPr lang="gl-ES" dirty="0" smtClean="0"/>
              <a:t>elas, </a:t>
            </a:r>
            <a:r>
              <a:rPr lang="gl-ES" dirty="0"/>
              <a:t>acaba sendo traballar </a:t>
            </a:r>
            <a:r>
              <a:rPr lang="gl-ES" u="sng" dirty="0" smtClean="0"/>
              <a:t>contra </a:t>
            </a:r>
            <a:r>
              <a:rPr lang="gl-ES" dirty="0" smtClean="0"/>
              <a:t>elas.</a:t>
            </a:r>
            <a:endParaRPr lang="gl-ES" dirty="0"/>
          </a:p>
        </p:txBody>
      </p:sp>
      <p:sp>
        <p:nvSpPr>
          <p:cNvPr id="22" name="13 Onda"/>
          <p:cNvSpPr/>
          <p:nvPr/>
        </p:nvSpPr>
        <p:spPr>
          <a:xfrm>
            <a:off x="1013129" y="6427303"/>
            <a:ext cx="9144000" cy="430697"/>
          </a:xfrm>
          <a:prstGeom prst="wav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i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       www.cdroviso.org</a:t>
            </a:r>
            <a:endParaRPr lang="es-ES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28772" y="527215"/>
            <a:ext cx="7104573" cy="1306246"/>
            <a:chOff x="0" y="-47625"/>
            <a:chExt cx="14209147" cy="2612492"/>
          </a:xfrm>
        </p:grpSpPr>
        <p:sp>
          <p:nvSpPr>
            <p:cNvPr id="6" name="TextBox 6"/>
            <p:cNvSpPr txBox="1"/>
            <p:nvPr/>
          </p:nvSpPr>
          <p:spPr>
            <a:xfrm>
              <a:off x="2889988" y="-47625"/>
              <a:ext cx="1131915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7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51633"/>
              <a:ext cx="14209147" cy="151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48"/>
                </a:lnSpc>
              </a:pPr>
              <a:endParaRPr lang="en-US" sz="5948" spc="-59" dirty="0">
                <a:solidFill>
                  <a:srgbClr val="1E5B5C"/>
                </a:solidFill>
                <a:latin typeface="Aloja"/>
                <a:ea typeface="Aloja"/>
                <a:cs typeface="Aloja"/>
                <a:sym typeface="Aloja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18045"/>
            <a:ext cx="7981951" cy="104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2"/>
          <p:cNvGrpSpPr/>
          <p:nvPr/>
        </p:nvGrpSpPr>
        <p:grpSpPr>
          <a:xfrm>
            <a:off x="11344275" y="8626"/>
            <a:ext cx="1085850" cy="6858000"/>
            <a:chOff x="0" y="0"/>
            <a:chExt cx="1913429" cy="3648705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1913429" cy="3648705"/>
            </a:xfrm>
            <a:custGeom>
              <a:avLst/>
              <a:gdLst/>
              <a:ahLst/>
              <a:cxnLst/>
              <a:rect l="l" t="t" r="r" b="b"/>
              <a:pathLst>
                <a:path w="1913429" h="3648705">
                  <a:moveTo>
                    <a:pt x="0" y="0"/>
                  </a:moveTo>
                  <a:lnTo>
                    <a:pt x="1913429" y="0"/>
                  </a:lnTo>
                  <a:lnTo>
                    <a:pt x="1913429" y="3648705"/>
                  </a:lnTo>
                  <a:lnTo>
                    <a:pt x="0" y="3648705"/>
                  </a:lnTo>
                  <a:close/>
                </a:path>
              </a:pathLst>
            </a:custGeom>
            <a:solidFill>
              <a:srgbClr val="1E5C5D"/>
            </a:solidFill>
          </p:spPr>
          <p:txBody>
            <a:bodyPr/>
            <a:lstStyle/>
            <a:p>
              <a:endParaRPr lang="es-ES" sz="1200">
                <a:solidFill>
                  <a:prstClr val="black"/>
                </a:solidFill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9525"/>
              <a:ext cx="1913429" cy="36582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1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229625" y="1766263"/>
            <a:ext cx="887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https://biocuidados.coceder.org/</a:t>
            </a:r>
            <a:endParaRPr lang="gl-E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13 Onda"/>
          <p:cNvSpPr/>
          <p:nvPr/>
        </p:nvSpPr>
        <p:spPr>
          <a:xfrm>
            <a:off x="2102515" y="6427303"/>
            <a:ext cx="9144000" cy="430697"/>
          </a:xfrm>
          <a:prstGeom prst="wav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i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       www.cdroviso.org</a:t>
            </a:r>
            <a:endParaRPr lang="es-ES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70076" y="2568935"/>
            <a:ext cx="6976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Novos modelos de coidado prestados pola comunidade, centrados na persoa, en contornas rurais.</a:t>
            </a:r>
          </a:p>
          <a:p>
            <a:r>
              <a:rPr lang="gl-ES" sz="2000" dirty="0" smtClean="0"/>
              <a:t>	- Inspirado </a:t>
            </a:r>
            <a:r>
              <a:rPr lang="gl-ES" sz="2000" dirty="0"/>
              <a:t>no ecosistema de coidados para a vida que proporciona a comunidade de persoas que habitamos o medio </a:t>
            </a:r>
            <a:r>
              <a:rPr lang="gl-ES" sz="2000" dirty="0" smtClean="0"/>
              <a:t>rural.</a:t>
            </a:r>
            <a:endParaRPr lang="gl-ES" sz="2000" dirty="0" smtClean="0"/>
          </a:p>
          <a:p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gl-ES" sz="2000" dirty="0"/>
              <a:t>D</a:t>
            </a:r>
            <a:r>
              <a:rPr lang="gl-ES" sz="2000" dirty="0" smtClean="0"/>
              <a:t>esenvolvido </a:t>
            </a:r>
            <a:r>
              <a:rPr lang="gl-ES" sz="2000" dirty="0"/>
              <a:t>en 18 comarcas de 9 </a:t>
            </a:r>
            <a:r>
              <a:rPr lang="gl-ES" sz="2000" dirty="0" smtClean="0"/>
              <a:t>CCAA.</a:t>
            </a:r>
          </a:p>
          <a:p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gl-ES" sz="2000" dirty="0"/>
              <a:t>A</a:t>
            </a:r>
            <a:r>
              <a:rPr lang="gl-ES" sz="2000" dirty="0" smtClean="0"/>
              <a:t>nalizamos </a:t>
            </a:r>
            <a:r>
              <a:rPr lang="gl-ES" sz="2000" dirty="0"/>
              <a:t>as necesidades e os proxectos de vida de cada unha das persoas en situación de vulnerabilidade e </a:t>
            </a:r>
            <a:r>
              <a:rPr lang="gl-ES" sz="2000" dirty="0" smtClean="0"/>
              <a:t>articulamos </a:t>
            </a:r>
            <a:r>
              <a:rPr lang="gl-ES" sz="2000" dirty="0"/>
              <a:t>modelos de </a:t>
            </a:r>
            <a:r>
              <a:rPr lang="gl-ES" sz="2000" dirty="0" smtClean="0"/>
              <a:t>apoio, </a:t>
            </a:r>
            <a:r>
              <a:rPr lang="gl-ES" sz="2000" dirty="0"/>
              <a:t>baseados nos recursos da comunidade </a:t>
            </a:r>
            <a:r>
              <a:rPr lang="gl-ES" sz="2000" dirty="0" smtClean="0"/>
              <a:t>prestando </a:t>
            </a:r>
            <a:r>
              <a:rPr lang="gl-ES" sz="2000" dirty="0"/>
              <a:t>servizos centrados na persoa, potenciando a súa </a:t>
            </a:r>
            <a:r>
              <a:rPr lang="gl-ES" sz="2000" dirty="0" smtClean="0"/>
              <a:t>autonomía, sempre vinculada á contorna, </a:t>
            </a:r>
            <a:r>
              <a:rPr lang="gl-ES" sz="2000" dirty="0"/>
              <a:t>e </a:t>
            </a:r>
            <a:r>
              <a:rPr lang="gl-ES" sz="2000" dirty="0" smtClean="0"/>
              <a:t>evitando/retrasando... </a:t>
            </a:r>
            <a:r>
              <a:rPr lang="gl-ES" sz="2000" dirty="0"/>
              <a:t>a </a:t>
            </a:r>
            <a:r>
              <a:rPr lang="gl-ES" sz="2000" dirty="0" smtClean="0"/>
              <a:t>institucionalización.</a:t>
            </a:r>
            <a:endParaRPr lang="gl-ES" sz="2000" dirty="0"/>
          </a:p>
        </p:txBody>
      </p:sp>
      <p:pic>
        <p:nvPicPr>
          <p:cNvPr id="1026" name="Picture 2" descr="https://biocuidados.coceder.org/images/biocuidados/nosotros/principios-y-valo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6" y="2709995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iocuidados.coceder.org/templates/g5_helium/custom/images/biocuidados/logos/biocuidados-fondo-az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" y="55828"/>
            <a:ext cx="2167638" cy="21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iocuidados.coceder.org/templates/g5_helium/custom/images/biocuidados/logos/logo-coce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4" y="510723"/>
            <a:ext cx="190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28772" y="527215"/>
            <a:ext cx="7104573" cy="1306246"/>
            <a:chOff x="0" y="-47625"/>
            <a:chExt cx="14209147" cy="2612492"/>
          </a:xfrm>
        </p:grpSpPr>
        <p:sp>
          <p:nvSpPr>
            <p:cNvPr id="6" name="TextBox 6"/>
            <p:cNvSpPr txBox="1"/>
            <p:nvPr/>
          </p:nvSpPr>
          <p:spPr>
            <a:xfrm>
              <a:off x="2889988" y="-47625"/>
              <a:ext cx="1131915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7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51633"/>
              <a:ext cx="14209147" cy="151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48"/>
                </a:lnSpc>
              </a:pPr>
              <a:endParaRPr lang="en-US" sz="5948" spc="-59" dirty="0">
                <a:solidFill>
                  <a:srgbClr val="1E5B5C"/>
                </a:solidFill>
                <a:latin typeface="Aloja"/>
                <a:ea typeface="Aloja"/>
                <a:cs typeface="Aloja"/>
                <a:sym typeface="Aloja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18045"/>
            <a:ext cx="7981951" cy="104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2"/>
          <p:cNvGrpSpPr/>
          <p:nvPr/>
        </p:nvGrpSpPr>
        <p:grpSpPr>
          <a:xfrm>
            <a:off x="11344275" y="0"/>
            <a:ext cx="1085850" cy="6858000"/>
            <a:chOff x="0" y="0"/>
            <a:chExt cx="1913429" cy="3648705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1913429" cy="3648705"/>
            </a:xfrm>
            <a:custGeom>
              <a:avLst/>
              <a:gdLst/>
              <a:ahLst/>
              <a:cxnLst/>
              <a:rect l="l" t="t" r="r" b="b"/>
              <a:pathLst>
                <a:path w="1913429" h="3648705">
                  <a:moveTo>
                    <a:pt x="0" y="0"/>
                  </a:moveTo>
                  <a:lnTo>
                    <a:pt x="1913429" y="0"/>
                  </a:lnTo>
                  <a:lnTo>
                    <a:pt x="1913429" y="3648705"/>
                  </a:lnTo>
                  <a:lnTo>
                    <a:pt x="0" y="3648705"/>
                  </a:lnTo>
                  <a:close/>
                </a:path>
              </a:pathLst>
            </a:custGeom>
            <a:solidFill>
              <a:srgbClr val="1E5C5D"/>
            </a:solidFill>
          </p:spPr>
          <p:txBody>
            <a:bodyPr/>
            <a:lstStyle/>
            <a:p>
              <a:endParaRPr lang="es-ES" sz="1200">
                <a:solidFill>
                  <a:prstClr val="black"/>
                </a:solidFill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9525"/>
              <a:ext cx="1913429" cy="36582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1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21" name="13 Onda"/>
          <p:cNvSpPr/>
          <p:nvPr/>
        </p:nvSpPr>
        <p:spPr>
          <a:xfrm>
            <a:off x="2102515" y="6427303"/>
            <a:ext cx="9144000" cy="430697"/>
          </a:xfrm>
          <a:prstGeom prst="wav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i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       www.cdroviso.org</a:t>
            </a:r>
            <a:endParaRPr lang="es-ES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657" y="1388853"/>
            <a:ext cx="89800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Aprendendo</a:t>
            </a:r>
            <a:r>
              <a:rPr lang="es-ES" sz="2000" b="1" dirty="0" smtClean="0"/>
              <a:t>/reflexionando… </a:t>
            </a:r>
            <a:r>
              <a:rPr lang="es-ES" sz="2000" b="1" dirty="0" err="1" smtClean="0"/>
              <a:t>mentres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facemos</a:t>
            </a:r>
            <a:r>
              <a:rPr lang="es-ES" dirty="0" smtClean="0"/>
              <a:t>:</a:t>
            </a:r>
          </a:p>
          <a:p>
            <a:r>
              <a:rPr lang="es-ES" dirty="0"/>
              <a:t>	</a:t>
            </a:r>
            <a:r>
              <a:rPr lang="es-ES" dirty="0" smtClean="0"/>
              <a:t>- Boas prácticas (?)</a:t>
            </a:r>
          </a:p>
          <a:p>
            <a:r>
              <a:rPr lang="gl-ES" dirty="0" smtClean="0"/>
              <a:t>“Proceso </a:t>
            </a:r>
            <a:r>
              <a:rPr lang="gl-ES" dirty="0"/>
              <a:t>de busca e cambio </a:t>
            </a:r>
            <a:r>
              <a:rPr lang="gl-ES" dirty="0" smtClean="0"/>
              <a:t>permanente”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Proxectos</a:t>
            </a:r>
            <a:r>
              <a:rPr lang="es-ES" dirty="0" smtClean="0"/>
              <a:t> </a:t>
            </a:r>
            <a:r>
              <a:rPr lang="es-ES" dirty="0" err="1" smtClean="0"/>
              <a:t>experimentais</a:t>
            </a:r>
            <a:r>
              <a:rPr lang="es-ES" dirty="0" smtClean="0"/>
              <a:t> (?)</a:t>
            </a:r>
          </a:p>
          <a:p>
            <a:r>
              <a:rPr lang="es-ES" dirty="0"/>
              <a:t>“Socorristas de desastres </a:t>
            </a:r>
            <a:r>
              <a:rPr lang="es-ES" dirty="0" err="1"/>
              <a:t>sociais</a:t>
            </a:r>
            <a:r>
              <a:rPr lang="es-ES" dirty="0"/>
              <a:t> / Cómplices do sistema” </a:t>
            </a:r>
          </a:p>
          <a:p>
            <a:r>
              <a:rPr lang="es-ES" dirty="0"/>
              <a:t>		* Súbito aumento de </a:t>
            </a:r>
            <a:r>
              <a:rPr lang="es-ES" dirty="0" err="1"/>
              <a:t>presuposto</a:t>
            </a:r>
            <a:r>
              <a:rPr lang="es-ES" dirty="0"/>
              <a:t>/</a:t>
            </a:r>
            <a:r>
              <a:rPr lang="es-ES" dirty="0" err="1"/>
              <a:t>persoal</a:t>
            </a:r>
            <a:r>
              <a:rPr lang="es-ES" dirty="0"/>
              <a:t> laboral (inicio-final)</a:t>
            </a:r>
          </a:p>
          <a:p>
            <a:r>
              <a:rPr lang="es-ES" dirty="0"/>
              <a:t>			- non </a:t>
            </a:r>
            <a:r>
              <a:rPr lang="es-ES" dirty="0" err="1"/>
              <a:t>deixar</a:t>
            </a:r>
            <a:r>
              <a:rPr lang="es-ES" dirty="0"/>
              <a:t> </a:t>
            </a:r>
            <a:r>
              <a:rPr lang="es-ES" dirty="0" err="1"/>
              <a:t>ós</a:t>
            </a:r>
            <a:r>
              <a:rPr lang="es-ES" dirty="0"/>
              <a:t> participantes desatendidos </a:t>
            </a:r>
          </a:p>
          <a:p>
            <a:pPr marL="3028950" lvl="6" indent="-285750">
              <a:buFontTx/>
              <a:buChar char="-"/>
            </a:pPr>
            <a:r>
              <a:rPr lang="es-ES" dirty="0"/>
              <a:t>apuntalar/</a:t>
            </a:r>
            <a:r>
              <a:rPr lang="es-ES" dirty="0" err="1"/>
              <a:t>mellorar</a:t>
            </a:r>
            <a:r>
              <a:rPr lang="es-ES" dirty="0"/>
              <a:t> os </a:t>
            </a:r>
            <a:r>
              <a:rPr lang="es-ES" dirty="0" err="1"/>
              <a:t>servizos</a:t>
            </a:r>
            <a:r>
              <a:rPr lang="es-ES" dirty="0"/>
              <a:t> de </a:t>
            </a:r>
            <a:r>
              <a:rPr lang="es-ES" dirty="0" err="1"/>
              <a:t>proximidade</a:t>
            </a:r>
            <a:endParaRPr lang="es-ES" dirty="0"/>
          </a:p>
          <a:p>
            <a:pPr marL="3028950" lvl="6" indent="-285750">
              <a:buFontTx/>
              <a:buChar char="-"/>
            </a:pPr>
            <a:r>
              <a:rPr lang="es-ES" dirty="0" err="1" smtClean="0"/>
              <a:t>Tecendo</a:t>
            </a:r>
            <a:r>
              <a:rPr lang="es-ES" dirty="0" smtClean="0"/>
              <a:t> </a:t>
            </a:r>
            <a:r>
              <a:rPr lang="es-ES" dirty="0" smtClean="0"/>
              <a:t>redes. </a:t>
            </a:r>
            <a:r>
              <a:rPr lang="es-ES" dirty="0" err="1" smtClean="0"/>
              <a:t>Coidándo</a:t>
            </a:r>
            <a:r>
              <a:rPr lang="es-ES" dirty="0"/>
              <a:t>-NÓS: A </a:t>
            </a:r>
            <a:r>
              <a:rPr lang="es-ES" dirty="0" err="1" smtClean="0"/>
              <a:t>Tecedoira</a:t>
            </a:r>
            <a:r>
              <a:rPr lang="es-ES" dirty="0" smtClean="0"/>
              <a:t>. CDR</a:t>
            </a:r>
            <a:endParaRPr lang="es-ES" dirty="0" smtClean="0"/>
          </a:p>
          <a:p>
            <a:pPr marL="3028950" lvl="6" indent="-285750">
              <a:buFontTx/>
              <a:buChar char="-"/>
            </a:pPr>
            <a:r>
              <a:rPr lang="es-ES" dirty="0" smtClean="0"/>
              <a:t> “</a:t>
            </a:r>
            <a:r>
              <a:rPr lang="es-ES" dirty="0" err="1" smtClean="0"/>
              <a:t>Sostendo</a:t>
            </a:r>
            <a:r>
              <a:rPr lang="es-ES" dirty="0" smtClean="0"/>
              <a:t> a vida en comunidades </a:t>
            </a:r>
            <a:r>
              <a:rPr lang="es-ES" dirty="0" err="1" smtClean="0"/>
              <a:t>rurais</a:t>
            </a:r>
            <a:r>
              <a:rPr lang="es-ES" dirty="0" smtClean="0"/>
              <a:t>”. COCEDER</a:t>
            </a:r>
            <a:endParaRPr lang="es-ES" dirty="0"/>
          </a:p>
          <a:p>
            <a:pPr marL="3028950" lvl="6" indent="-285750"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…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Alimentar o Síndrome do Contrabandista ?</a:t>
            </a:r>
          </a:p>
          <a:p>
            <a:r>
              <a:rPr lang="es-ES" dirty="0" smtClean="0"/>
              <a:t>		* Cando a </a:t>
            </a:r>
            <a:r>
              <a:rPr lang="es-ES" dirty="0" err="1" smtClean="0"/>
              <a:t>inxustiza</a:t>
            </a:r>
            <a:r>
              <a:rPr lang="es-ES" dirty="0" smtClean="0"/>
              <a:t> se </a:t>
            </a:r>
            <a:r>
              <a:rPr lang="es-ES" dirty="0" err="1" smtClean="0"/>
              <a:t>converte</a:t>
            </a:r>
            <a:r>
              <a:rPr lang="es-ES" dirty="0" smtClean="0"/>
              <a:t> en </a:t>
            </a:r>
            <a:r>
              <a:rPr lang="es-ES" dirty="0" err="1" smtClean="0"/>
              <a:t>lei</a:t>
            </a:r>
            <a:r>
              <a:rPr lang="es-ES" dirty="0" smtClean="0"/>
              <a:t> a rebelión é o </a:t>
            </a:r>
            <a:r>
              <a:rPr lang="es-ES" dirty="0" err="1" smtClean="0"/>
              <a:t>noso</a:t>
            </a:r>
            <a:r>
              <a:rPr lang="es-ES" dirty="0" smtClean="0"/>
              <a:t> deber.</a:t>
            </a:r>
          </a:p>
          <a:p>
            <a:endParaRPr lang="es-ES" dirty="0"/>
          </a:p>
          <a:p>
            <a:r>
              <a:rPr lang="es-ES" dirty="0" smtClean="0"/>
              <a:t>	- Solidarizarnos contra una cultura da exclusión pode estar levándonos a ser </a:t>
            </a:r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nós</a:t>
            </a:r>
            <a:r>
              <a:rPr lang="es-ES" dirty="0" smtClean="0"/>
              <a:t> </a:t>
            </a:r>
            <a:r>
              <a:rPr lang="es-ES" dirty="0" err="1" smtClean="0"/>
              <a:t>organizacións</a:t>
            </a:r>
            <a:r>
              <a:rPr lang="es-ES" dirty="0" smtClean="0"/>
              <a:t>/</a:t>
            </a:r>
            <a:r>
              <a:rPr lang="es-ES" dirty="0" err="1" smtClean="0"/>
              <a:t>persoas</a:t>
            </a:r>
            <a:r>
              <a:rPr lang="es-ES" dirty="0" smtClean="0"/>
              <a:t> </a:t>
            </a:r>
            <a:r>
              <a:rPr lang="es-ES" dirty="0" err="1" smtClean="0"/>
              <a:t>excluídas</a:t>
            </a:r>
            <a:r>
              <a:rPr lang="es-ES" dirty="0" smtClean="0"/>
              <a:t>?</a:t>
            </a:r>
          </a:p>
          <a:p>
            <a:pPr lvl="6"/>
            <a:r>
              <a:rPr lang="es-ES" dirty="0" smtClean="0"/>
              <a:t> </a:t>
            </a:r>
          </a:p>
          <a:p>
            <a:pPr marL="3028950" lvl="6" indent="-285750">
              <a:buFontTx/>
              <a:buChar char="-"/>
            </a:pP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	 </a:t>
            </a:r>
            <a:endParaRPr lang="gl-ES" dirty="0"/>
          </a:p>
        </p:txBody>
      </p:sp>
      <p:pic>
        <p:nvPicPr>
          <p:cNvPr id="2050" name="Picture 2" descr="https://www.cdroviso.org/files/mscoviso/2024-10/17-12-33-4.admin.A_Tecedoira._3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" y="3150339"/>
            <a:ext cx="2616619" cy="19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2BEFB7D37D04C916B5085394ACE92" ma:contentTypeVersion="16" ma:contentTypeDescription="Crear nuevo documento." ma:contentTypeScope="" ma:versionID="2640dce22580cceddb9629fd7e21ca03">
  <xsd:schema xmlns:xsd="http://www.w3.org/2001/XMLSchema" xmlns:xs="http://www.w3.org/2001/XMLSchema" xmlns:p="http://schemas.microsoft.com/office/2006/metadata/properties" xmlns:ns2="13e79af9-5391-40f0-9e78-bc35a51e836c" xmlns:ns3="b279d989-cf82-4d42-bd85-d3dbc511b5ba" targetNamespace="http://schemas.microsoft.com/office/2006/metadata/properties" ma:root="true" ma:fieldsID="a478134082212daa2e3ef5cdf2d6a867" ns2:_="" ns3:_="">
    <xsd:import namespace="13e79af9-5391-40f0-9e78-bc35a51e836c"/>
    <xsd:import namespace="b279d989-cf82-4d42-bd85-d3dbc511b5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79af9-5391-40f0-9e78-bc35a51e83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650924c4-1152-4720-8bc2-bd2a719ad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9d989-cf82-4d42-bd85-d3dbc511b5b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b79395-d704-40a5-a27b-7f204c0dcf89}" ma:internalName="TaxCatchAll" ma:showField="CatchAllData" ma:web="b279d989-cf82-4d42-bd85-d3dbc511b5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79af9-5391-40f0-9e78-bc35a51e836c">
      <Terms xmlns="http://schemas.microsoft.com/office/infopath/2007/PartnerControls"/>
    </lcf76f155ced4ddcb4097134ff3c332f>
    <TaxCatchAll xmlns="b279d989-cf82-4d42-bd85-d3dbc511b5ba" xsi:nil="true"/>
  </documentManagement>
</p:properties>
</file>

<file path=customXml/itemProps1.xml><?xml version="1.0" encoding="utf-8"?>
<ds:datastoreItem xmlns:ds="http://schemas.openxmlformats.org/officeDocument/2006/customXml" ds:itemID="{58008681-341A-4D4E-9BF9-DCC203598746}"/>
</file>

<file path=customXml/itemProps2.xml><?xml version="1.0" encoding="utf-8"?>
<ds:datastoreItem xmlns:ds="http://schemas.openxmlformats.org/officeDocument/2006/customXml" ds:itemID="{177E4B3C-1BFC-44B6-9C64-5A866A910B68}"/>
</file>

<file path=customXml/itemProps3.xml><?xml version="1.0" encoding="utf-8"?>
<ds:datastoreItem xmlns:ds="http://schemas.openxmlformats.org/officeDocument/2006/customXml" ds:itemID="{9352D9D0-6D3E-46E9-9032-9B8BD676A5B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1792</TotalTime>
  <Words>199</Words>
  <Application>Microsoft Office PowerPoint</Application>
  <PresentationFormat>Panorámica</PresentationFormat>
  <Paragraphs>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Aloja</vt:lpstr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37</cp:revision>
  <dcterms:created xsi:type="dcterms:W3CDTF">2026-04-01T10:59:02Z</dcterms:created>
  <dcterms:modified xsi:type="dcterms:W3CDTF">2026-04-15T20:42:28Z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0x0101008492BEFB7D37D04C916B5085394ACE92</vt:lpwstr>
  </property>
</Properties>
</file>