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Open Sans" panose="020B0606030504020204" pitchFamily="34" charset="0"/>
      <p:regular r:id="rId13"/>
      <p:bold r:id="rId14"/>
      <p:italic r:id="rId15"/>
    </p:embeddedFont>
    <p:embeddedFont>
      <p:font typeface="Open Sans Bold" panose="020B080603050402020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14" y="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customXml" Target="../customXml/item2.xml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7451" y="542669"/>
            <a:ext cx="4389629" cy="1760308"/>
          </a:xfrm>
          <a:custGeom>
            <a:avLst/>
            <a:gdLst/>
            <a:ahLst/>
            <a:cxnLst/>
            <a:rect l="l" t="t" r="r" b="b"/>
            <a:pathLst>
              <a:path w="4389629" h="1760308">
                <a:moveTo>
                  <a:pt x="0" y="0"/>
                </a:moveTo>
                <a:lnTo>
                  <a:pt x="4389628" y="0"/>
                </a:lnTo>
                <a:lnTo>
                  <a:pt x="4389628" y="1760308"/>
                </a:lnTo>
                <a:lnTo>
                  <a:pt x="0" y="17603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040923" y="542669"/>
            <a:ext cx="4218378" cy="1760308"/>
          </a:xfrm>
          <a:custGeom>
            <a:avLst/>
            <a:gdLst/>
            <a:ahLst/>
            <a:cxnLst/>
            <a:rect l="l" t="t" r="r" b="b"/>
            <a:pathLst>
              <a:path w="3826593" h="1760308">
                <a:moveTo>
                  <a:pt x="0" y="0"/>
                </a:moveTo>
                <a:lnTo>
                  <a:pt x="3826593" y="0"/>
                </a:lnTo>
                <a:lnTo>
                  <a:pt x="3826593" y="1760308"/>
                </a:lnTo>
                <a:lnTo>
                  <a:pt x="0" y="17603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33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07762" y="4264109"/>
            <a:ext cx="16051538" cy="3792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7"/>
              </a:lnSpc>
              <a:spcBef>
                <a:spcPct val="0"/>
              </a:spcBef>
            </a:pPr>
            <a:r>
              <a:rPr lang="en-US" sz="7605" b="1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Programa FOGARES</a:t>
            </a:r>
          </a:p>
          <a:p>
            <a:pPr algn="ctr">
              <a:lnSpc>
                <a:spcPts val="9527"/>
              </a:lnSpc>
              <a:spcBef>
                <a:spcPct val="0"/>
              </a:spcBef>
            </a:pPr>
            <a:r>
              <a:rPr lang="en-US" sz="6805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4907"/>
              </a:lnSpc>
              <a:spcBef>
                <a:spcPct val="0"/>
              </a:spcBef>
            </a:pPr>
            <a:r>
              <a:rPr lang="en-US" sz="3505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De inclusión a través da vivenda baixo o enfoque “Housing led” para persoas en situación de senfogarismo, vulnerabilidade e/ou exclusión residencial.</a:t>
            </a:r>
            <a:r>
              <a:rPr lang="en-US" sz="350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56109" y="1859367"/>
            <a:ext cx="3118009" cy="3897512"/>
          </a:xfrm>
          <a:custGeom>
            <a:avLst/>
            <a:gdLst/>
            <a:ahLst/>
            <a:cxnLst/>
            <a:rect l="l" t="t" r="r" b="b"/>
            <a:pathLst>
              <a:path w="3118009" h="3897512">
                <a:moveTo>
                  <a:pt x="0" y="0"/>
                </a:moveTo>
                <a:lnTo>
                  <a:pt x="3118010" y="0"/>
                </a:lnTo>
                <a:lnTo>
                  <a:pt x="3118010" y="3897512"/>
                </a:lnTo>
                <a:lnTo>
                  <a:pt x="0" y="38975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140883" y="705167"/>
            <a:ext cx="554846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COLECTIVO DE ATENCIÓN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5991" y="6244964"/>
            <a:ext cx="18236018" cy="3013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5"/>
              </a:lnSpc>
            </a:pPr>
            <a:r>
              <a:rPr lang="en-US" sz="4589" b="1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Dende Emaús traballamos con persoas en situación de </a:t>
            </a:r>
          </a:p>
          <a:p>
            <a:pPr algn="ctr">
              <a:lnSpc>
                <a:spcPts val="6425"/>
              </a:lnSpc>
              <a:spcBef>
                <a:spcPct val="0"/>
              </a:spcBef>
            </a:pPr>
            <a:r>
              <a:rPr lang="en-US" sz="4589" b="1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exclusión social severa.   Persoas en situación de dificultade , que precisan un acompañamiento personalizado e cercano. </a:t>
            </a:r>
          </a:p>
          <a:p>
            <a:pPr algn="ctr">
              <a:lnSpc>
                <a:spcPts val="4745"/>
              </a:lnSpc>
              <a:spcBef>
                <a:spcPct val="0"/>
              </a:spcBef>
            </a:pPr>
            <a:endParaRPr lang="en-US" sz="4589" b="1">
              <a:solidFill>
                <a:srgbClr val="5170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93240" y="1028700"/>
            <a:ext cx="14873735" cy="3048548"/>
            <a:chOff x="0" y="0"/>
            <a:chExt cx="3917362" cy="8029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17362" cy="802910"/>
            </a:xfrm>
            <a:custGeom>
              <a:avLst/>
              <a:gdLst/>
              <a:ahLst/>
              <a:cxnLst/>
              <a:rect l="l" t="t" r="r" b="b"/>
              <a:pathLst>
                <a:path w="3917362" h="802910">
                  <a:moveTo>
                    <a:pt x="0" y="0"/>
                  </a:moveTo>
                  <a:lnTo>
                    <a:pt x="3917362" y="0"/>
                  </a:lnTo>
                  <a:lnTo>
                    <a:pt x="3917362" y="802910"/>
                  </a:lnTo>
                  <a:lnTo>
                    <a:pt x="0" y="80291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3917362" cy="8791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319"/>
                </a:lnSpc>
              </a:pPr>
              <a:r>
                <a:rPr lang="en-US" sz="3799" b="1" dirty="0" err="1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Dende</a:t>
              </a:r>
              <a:r>
                <a:rPr lang="en-US" sz="3799" b="1" dirty="0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o </a:t>
              </a:r>
              <a:r>
                <a:rPr lang="en-US" sz="3799" b="1" dirty="0" err="1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programa</a:t>
              </a:r>
              <a:r>
                <a:rPr lang="en-US" sz="3799" b="1" dirty="0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799" b="1" dirty="0" err="1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Fogares</a:t>
              </a:r>
              <a:r>
                <a:rPr lang="en-US" sz="3799" b="1" dirty="0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799" b="1" dirty="0" err="1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traballamos</a:t>
              </a:r>
              <a:r>
                <a:rPr lang="en-US" sz="3799" b="1" dirty="0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799" b="1" dirty="0" err="1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en</a:t>
              </a:r>
              <a:r>
                <a:rPr lang="en-US" sz="3799" b="1" dirty="0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799" b="1" dirty="0" err="1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alianza</a:t>
              </a:r>
              <a:r>
                <a:rPr lang="en-US" sz="3799" b="1" dirty="0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entre Emaús Fundación social e </a:t>
              </a:r>
              <a:r>
                <a:rPr lang="en-US" sz="3799" b="1" dirty="0" err="1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Asociación</a:t>
              </a:r>
              <a:r>
                <a:rPr lang="en-US" sz="3799" b="1" dirty="0">
                  <a:solidFill>
                    <a:srgbClr val="5170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Provivienda.</a:t>
              </a:r>
            </a:p>
            <a:p>
              <a:pPr algn="ctr">
                <a:lnSpc>
                  <a:spcPts val="5319"/>
                </a:lnSpc>
                <a:spcBef>
                  <a:spcPct val="0"/>
                </a:spcBef>
              </a:pPr>
              <a:endParaRPr lang="en-US" sz="3799" b="1" dirty="0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7072581" y="4283246"/>
            <a:ext cx="3787796" cy="5692043"/>
          </a:xfrm>
          <a:custGeom>
            <a:avLst/>
            <a:gdLst/>
            <a:ahLst/>
            <a:cxnLst/>
            <a:rect l="l" t="t" r="r" b="b"/>
            <a:pathLst>
              <a:path w="3787796" h="5692043">
                <a:moveTo>
                  <a:pt x="0" y="0"/>
                </a:moveTo>
                <a:lnTo>
                  <a:pt x="3787796" y="0"/>
                </a:lnTo>
                <a:lnTo>
                  <a:pt x="3787796" y="5692043"/>
                </a:lnTo>
                <a:lnTo>
                  <a:pt x="0" y="56920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57760" y="4186236"/>
            <a:ext cx="7772480" cy="4753626"/>
          </a:xfrm>
          <a:custGeom>
            <a:avLst/>
            <a:gdLst/>
            <a:ahLst/>
            <a:cxnLst/>
            <a:rect l="l" t="t" r="r" b="b"/>
            <a:pathLst>
              <a:path w="7772480" h="4753626">
                <a:moveTo>
                  <a:pt x="0" y="0"/>
                </a:moveTo>
                <a:lnTo>
                  <a:pt x="7772480" y="0"/>
                </a:lnTo>
                <a:lnTo>
                  <a:pt x="7772480" y="4753626"/>
                </a:lnTo>
                <a:lnTo>
                  <a:pt x="0" y="47536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910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438301"/>
            <a:ext cx="18288000" cy="238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Actualmente ademais de traballar na cidade de Vigo o programa fogares atópase nas cidades de Santiago, Ferrol e Ourense e tivemos no ano 2025 en activo</a:t>
            </a:r>
            <a:r>
              <a:rPr lang="en-US" sz="3399" b="1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61 vivendas das que 10 son compartidas, cun total de 39 prazas. </a:t>
            </a:r>
            <a:r>
              <a:rPr lang="en-US" sz="3399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Todo isto financiado pola Xunta de Galicia, con cargo á asignación tributaria do 0,7% IRPF.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57052" y="3853987"/>
            <a:ext cx="2231824" cy="4229368"/>
          </a:xfrm>
          <a:custGeom>
            <a:avLst/>
            <a:gdLst/>
            <a:ahLst/>
            <a:cxnLst/>
            <a:rect l="l" t="t" r="r" b="b"/>
            <a:pathLst>
              <a:path w="2231824" h="4229368">
                <a:moveTo>
                  <a:pt x="0" y="0"/>
                </a:moveTo>
                <a:lnTo>
                  <a:pt x="2231823" y="0"/>
                </a:lnTo>
                <a:lnTo>
                  <a:pt x="2231823" y="4229368"/>
                </a:lnTo>
                <a:lnTo>
                  <a:pt x="0" y="4229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182306" y="5257943"/>
            <a:ext cx="2922416" cy="2384398"/>
          </a:xfrm>
          <a:custGeom>
            <a:avLst/>
            <a:gdLst/>
            <a:ahLst/>
            <a:cxnLst/>
            <a:rect l="l" t="t" r="r" b="b"/>
            <a:pathLst>
              <a:path w="2922416" h="2384398">
                <a:moveTo>
                  <a:pt x="0" y="0"/>
                </a:moveTo>
                <a:lnTo>
                  <a:pt x="2922416" y="0"/>
                </a:lnTo>
                <a:lnTo>
                  <a:pt x="2922416" y="2384398"/>
                </a:lnTo>
                <a:lnTo>
                  <a:pt x="0" y="23843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010574" y="3340221"/>
            <a:ext cx="4094148" cy="2109306"/>
          </a:xfrm>
          <a:custGeom>
            <a:avLst/>
            <a:gdLst/>
            <a:ahLst/>
            <a:cxnLst/>
            <a:rect l="l" t="t" r="r" b="b"/>
            <a:pathLst>
              <a:path w="4094148" h="2109306">
                <a:moveTo>
                  <a:pt x="0" y="0"/>
                </a:moveTo>
                <a:lnTo>
                  <a:pt x="4094148" y="0"/>
                </a:lnTo>
                <a:lnTo>
                  <a:pt x="4094148" y="2109306"/>
                </a:lnTo>
                <a:lnTo>
                  <a:pt x="0" y="21093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" r="-1073" b="-257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371585" y="1308716"/>
            <a:ext cx="3302735" cy="9574220"/>
          </a:xfrm>
          <a:custGeom>
            <a:avLst/>
            <a:gdLst/>
            <a:ahLst/>
            <a:cxnLst/>
            <a:rect l="l" t="t" r="r" b="b"/>
            <a:pathLst>
              <a:path w="3302735" h="9574220">
                <a:moveTo>
                  <a:pt x="0" y="0"/>
                </a:moveTo>
                <a:lnTo>
                  <a:pt x="3302735" y="0"/>
                </a:lnTo>
                <a:lnTo>
                  <a:pt x="3302735" y="9574219"/>
                </a:lnTo>
                <a:lnTo>
                  <a:pt x="0" y="95742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720032" y="7272536"/>
            <a:ext cx="4241862" cy="2212614"/>
          </a:xfrm>
          <a:custGeom>
            <a:avLst/>
            <a:gdLst/>
            <a:ahLst/>
            <a:cxnLst/>
            <a:rect l="l" t="t" r="r" b="b"/>
            <a:pathLst>
              <a:path w="4241862" h="2212614">
                <a:moveTo>
                  <a:pt x="0" y="0"/>
                </a:moveTo>
                <a:lnTo>
                  <a:pt x="4241863" y="0"/>
                </a:lnTo>
                <a:lnTo>
                  <a:pt x="4241863" y="2212614"/>
                </a:lnTo>
                <a:lnTo>
                  <a:pt x="0" y="22126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72024" y="962660"/>
            <a:ext cx="17522130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b="1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Mediación en aluguer: No mercado libre inmobiliario de vivendas en aluguer.  </a:t>
            </a:r>
          </a:p>
          <a:p>
            <a:pPr algn="l">
              <a:lnSpc>
                <a:spcPts val="4759"/>
              </a:lnSpc>
            </a:pPr>
            <a:endParaRPr lang="en-US" sz="3399" b="1">
              <a:solidFill>
                <a:srgbClr val="5170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4759"/>
              </a:lnSpc>
            </a:pPr>
            <a:r>
              <a:rPr lang="en-US" sz="3399" b="1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Garantias que lle proporcionan as propietarias unha seguridade xurídica: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84358" y="132930"/>
            <a:ext cx="4191744" cy="629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Lineas de traballo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83847" y="645969"/>
            <a:ext cx="4211404" cy="3621326"/>
          </a:xfrm>
          <a:custGeom>
            <a:avLst/>
            <a:gdLst/>
            <a:ahLst/>
            <a:cxnLst/>
            <a:rect l="l" t="t" r="r" b="b"/>
            <a:pathLst>
              <a:path w="4211404" h="3621326">
                <a:moveTo>
                  <a:pt x="0" y="0"/>
                </a:moveTo>
                <a:lnTo>
                  <a:pt x="4211404" y="0"/>
                </a:lnTo>
                <a:lnTo>
                  <a:pt x="4211404" y="3621326"/>
                </a:lnTo>
                <a:lnTo>
                  <a:pt x="0" y="362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6294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777260" y="1455089"/>
            <a:ext cx="4420344" cy="76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2"/>
              </a:lnSpc>
              <a:spcBef>
                <a:spcPct val="0"/>
              </a:spcBef>
            </a:pPr>
            <a:r>
              <a:rPr lang="en-US" sz="4487" b="1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Boas prácticas: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90600" y="3086100"/>
            <a:ext cx="16990399" cy="7643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0082" lvl="1" indent="-460041" algn="l">
              <a:lnSpc>
                <a:spcPts val="5966"/>
              </a:lnSpc>
              <a:buFont typeface="Arial"/>
              <a:buChar char="•"/>
            </a:pP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Traballo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alianza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920082" lvl="1" indent="-460041" algn="l">
              <a:lnSpc>
                <a:spcPts val="5966"/>
              </a:lnSpc>
              <a:buFont typeface="Arial"/>
              <a:buChar char="•"/>
            </a:pP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Acompañamento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intervención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domicilio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920082" lvl="1" indent="-460041" algn="l">
              <a:lnSpc>
                <a:spcPts val="5966"/>
              </a:lnSpc>
              <a:buFont typeface="Arial"/>
              <a:buChar char="•"/>
            </a:pP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Intervención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centrada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persoa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traballando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dende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o vinculo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profesional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920082" lvl="1" indent="-460041" algn="l">
              <a:lnSpc>
                <a:spcPts val="5966"/>
              </a:lnSpc>
              <a:buFont typeface="Arial"/>
              <a:buChar char="•"/>
            </a:pP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Enfoque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dereitos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920082" lvl="1" indent="-460041" algn="l">
              <a:lnSpc>
                <a:spcPts val="5966"/>
              </a:lnSpc>
              <a:buFont typeface="Arial"/>
              <a:buChar char="•"/>
            </a:pP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Estabilidade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residencial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base para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poder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abordar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outros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aspectos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vida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persoas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participantes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920082" lvl="1" indent="-460041" algn="l">
              <a:lnSpc>
                <a:spcPts val="5966"/>
              </a:lnSpc>
              <a:buFont typeface="Arial"/>
              <a:buChar char="•"/>
            </a:pP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Persoas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situación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senfogarismo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cronificadas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que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acceden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4261" dirty="0" err="1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vivenda</a:t>
            </a:r>
            <a:r>
              <a:rPr lang="en-US" sz="4261" dirty="0">
                <a:solidFill>
                  <a:srgbClr val="5170FF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ctr">
              <a:lnSpc>
                <a:spcPts val="5966"/>
              </a:lnSpc>
              <a:spcBef>
                <a:spcPct val="0"/>
              </a:spcBef>
            </a:pPr>
            <a:endParaRPr lang="en-US" sz="4261" dirty="0">
              <a:solidFill>
                <a:srgbClr val="517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9589" y="7749767"/>
            <a:ext cx="4389629" cy="1760308"/>
          </a:xfrm>
          <a:custGeom>
            <a:avLst/>
            <a:gdLst/>
            <a:ahLst/>
            <a:cxnLst/>
            <a:rect l="l" t="t" r="r" b="b"/>
            <a:pathLst>
              <a:path w="4389629" h="1760308">
                <a:moveTo>
                  <a:pt x="0" y="0"/>
                </a:moveTo>
                <a:lnTo>
                  <a:pt x="4389628" y="0"/>
                </a:lnTo>
                <a:lnTo>
                  <a:pt x="4389628" y="1760308"/>
                </a:lnTo>
                <a:lnTo>
                  <a:pt x="0" y="17603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432707" y="7497992"/>
            <a:ext cx="3826593" cy="1760308"/>
          </a:xfrm>
          <a:custGeom>
            <a:avLst/>
            <a:gdLst/>
            <a:ahLst/>
            <a:cxnLst/>
            <a:rect l="l" t="t" r="r" b="b"/>
            <a:pathLst>
              <a:path w="3826593" h="1760308">
                <a:moveTo>
                  <a:pt x="0" y="0"/>
                </a:moveTo>
                <a:lnTo>
                  <a:pt x="3826593" y="0"/>
                </a:lnTo>
                <a:lnTo>
                  <a:pt x="3826593" y="1760308"/>
                </a:lnTo>
                <a:lnTo>
                  <a:pt x="0" y="17603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338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906551" y="2078132"/>
            <a:ext cx="2878904" cy="2309542"/>
          </a:xfrm>
          <a:custGeom>
            <a:avLst/>
            <a:gdLst/>
            <a:ahLst/>
            <a:cxnLst/>
            <a:rect l="l" t="t" r="r" b="b"/>
            <a:pathLst>
              <a:path w="2878904" h="2309542">
                <a:moveTo>
                  <a:pt x="0" y="0"/>
                </a:moveTo>
                <a:lnTo>
                  <a:pt x="2878905" y="0"/>
                </a:lnTo>
                <a:lnTo>
                  <a:pt x="2878905" y="2309542"/>
                </a:lnTo>
                <a:lnTo>
                  <a:pt x="0" y="23095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2208" t="-100207" r="-24378" b="-11688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155108" y="2468861"/>
            <a:ext cx="10942290" cy="3675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21"/>
              </a:lnSpc>
            </a:pPr>
            <a:r>
              <a:rPr lang="en-US" sz="8587" b="1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MOITAS GRAZAS</a:t>
            </a:r>
          </a:p>
          <a:p>
            <a:pPr algn="ctr">
              <a:lnSpc>
                <a:spcPts val="12021"/>
              </a:lnSpc>
            </a:pPr>
            <a:endParaRPr lang="en-US" sz="8587" b="1">
              <a:solidFill>
                <a:srgbClr val="5170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882"/>
              </a:lnSpc>
              <a:spcBef>
                <a:spcPct val="0"/>
              </a:spcBef>
            </a:pPr>
            <a:r>
              <a:rPr lang="en-US" sz="3487" b="1">
                <a:solidFill>
                  <a:srgbClr val="5170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Noa Costas. Educadora social “Programa Fogares”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492BEFB7D37D04C916B5085394ACE92" ma:contentTypeVersion="16" ma:contentTypeDescription="Crear nuevo documento." ma:contentTypeScope="" ma:versionID="2640dce22580cceddb9629fd7e21ca03">
  <xsd:schema xmlns:xsd="http://www.w3.org/2001/XMLSchema" xmlns:xs="http://www.w3.org/2001/XMLSchema" xmlns:p="http://schemas.microsoft.com/office/2006/metadata/properties" xmlns:ns2="13e79af9-5391-40f0-9e78-bc35a51e836c" xmlns:ns3="b279d989-cf82-4d42-bd85-d3dbc511b5ba" targetNamespace="http://schemas.microsoft.com/office/2006/metadata/properties" ma:root="true" ma:fieldsID="a478134082212daa2e3ef5cdf2d6a867" ns2:_="" ns3:_="">
    <xsd:import namespace="13e79af9-5391-40f0-9e78-bc35a51e836c"/>
    <xsd:import namespace="b279d989-cf82-4d42-bd85-d3dbc511b5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e79af9-5391-40f0-9e78-bc35a51e83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650924c4-1152-4720-8bc2-bd2a719adf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79d989-cf82-4d42-bd85-d3dbc511b5b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b79395-d704-40a5-a27b-7f204c0dcf89}" ma:internalName="TaxCatchAll" ma:showField="CatchAllData" ma:web="b279d989-cf82-4d42-bd85-d3dbc511b5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3e79af9-5391-40f0-9e78-bc35a51e836c">
      <Terms xmlns="http://schemas.microsoft.com/office/infopath/2007/PartnerControls"/>
    </lcf76f155ced4ddcb4097134ff3c332f>
    <TaxCatchAll xmlns="b279d989-cf82-4d42-bd85-d3dbc511b5ba" xsi:nil="true"/>
  </documentManagement>
</p:properties>
</file>

<file path=customXml/itemProps1.xml><?xml version="1.0" encoding="utf-8"?>
<ds:datastoreItem xmlns:ds="http://schemas.openxmlformats.org/officeDocument/2006/customXml" ds:itemID="{5DD65BAE-CF1E-45CD-847E-92EC6863F422}"/>
</file>

<file path=customXml/itemProps2.xml><?xml version="1.0" encoding="utf-8"?>
<ds:datastoreItem xmlns:ds="http://schemas.openxmlformats.org/officeDocument/2006/customXml" ds:itemID="{785D3FB4-D961-4877-B973-32E13A4DBAE9}"/>
</file>

<file path=customXml/itemProps3.xml><?xml version="1.0" encoding="utf-8"?>
<ds:datastoreItem xmlns:ds="http://schemas.openxmlformats.org/officeDocument/2006/customXml" ds:itemID="{91A26E30-445F-4903-B80A-71566282CFA8}"/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224</Words>
  <Application>Microsoft Office PowerPoint</Application>
  <PresentationFormat>Personalizado</PresentationFormat>
  <Paragraphs>22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Open Sans</vt:lpstr>
      <vt:lpstr>Open Sans Bold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Programa FOGARES De inclusión a través da vivenda baixo o enfoque “Housing led” para persoas en situación de senfogarismo, vulnerabilidade e/ou exclusión residencial.</dc:title>
  <dc:creator>Usuario</dc:creator>
  <cp:lastModifiedBy>Noa Costas</cp:lastModifiedBy>
  <cp:revision>3</cp:revision>
  <dcterms:created xsi:type="dcterms:W3CDTF">2006-08-16T00:00:00Z</dcterms:created>
  <dcterms:modified xsi:type="dcterms:W3CDTF">2026-05-19T08:26:37Z</dcterms:modified>
  <dc:identifier>DAHKAtLMhzg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0x0101008492BEFB7D37D04C916B5085394ACE92</vt:lpwstr>
  </property>
</Properties>
</file>