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797675" cy="992663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7" d="100"/>
          <a:sy n="87" d="100"/>
        </p:scale>
        <p:origin x="66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8432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0275" tIns="40138" rIns="80275" bIns="40138"/>
          <a:lstStyle/>
          <a:p>
            <a:r>
              <a:rPr lang="en-US" dirty="0"/>
              <a:t>Buenos días. Desde Cáritas Diocesana de Tui‑Vigo queremos presentar el Proyecto CLARA como una buena práctica en el ámbito de la vivienda. CLARA es un recurso de vivienda temporal con acompañamiento integral, dirigido a mujeres solas o madres con menores que atraviesan situaciones de especial vulnerabilidad residencial y social. La idea que queremos transmitir es sencilla: no hablamos solo de ofrecer un techo; hablamos de crear condiciones para que las personas puedan recuperar estabilidad, seguridad y capacidad de decisión.</a:t>
            </a:r>
          </a:p>
        </p:txBody>
      </p:sp>
      <p:sp>
        <p:nvSpPr>
          <p:cNvPr id="4" name="Slide Number Placeholder 3"/>
          <p:cNvSpPr>
            <a:spLocks noGrp="1"/>
          </p:cNvSpPr>
          <p:nvPr>
            <p:ph type="sldNum" sz="quarter" idx="10"/>
          </p:nvPr>
        </p:nvSpPr>
        <p:spPr/>
        <p:txBody>
          <a:bodyPr lIns="80275" tIns="40138" rIns="80275" bIns="40138"/>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0275" tIns="40138" rIns="80275" bIns="40138"/>
          <a:lstStyle/>
          <a:p>
            <a:r>
              <a:rPr lang="en-US" dirty="0"/>
              <a:t>Partimos de una realidad que el informe FOESSA Galicia expresa con claridad: la vivienda se ha convertido en una dimensión relevante de exclusión. El 26,1% de la población gallega está afectada por problemas de exclusión en vivienda, el 29,2% de los hogares presenta problemáticas vinculadas a esta dimensión y un 11,6% vive en vivienda insegura o inadecuada. Este último dato es clave para nuestra reflexión: tener vivienda no siempre significa vivir con seguridad. En muchas mujeres, especialmente cuando hay menores a cargo, precariedad económica o falta de redes, la vivienda puede ser inestable, insegura o insuficiente para sostener un proyecto de vida.</a:t>
            </a:r>
          </a:p>
        </p:txBody>
      </p:sp>
      <p:sp>
        <p:nvSpPr>
          <p:cNvPr id="4" name="Slide Number Placeholder 3"/>
          <p:cNvSpPr>
            <a:spLocks noGrp="1"/>
          </p:cNvSpPr>
          <p:nvPr>
            <p:ph type="sldNum" sz="quarter" idx="10"/>
          </p:nvPr>
        </p:nvSpPr>
        <p:spPr/>
        <p:txBody>
          <a:bodyPr lIns="80275" tIns="40138" rIns="80275" bIns="40138"/>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0275" tIns="40138" rIns="80275" bIns="40138"/>
          <a:lstStyle/>
          <a:p>
            <a:r>
              <a:rPr lang="en-US" dirty="0"/>
              <a:t>CLARA consiste en un recurso de vivienda temporal con acompañamiento integral. No es solo un lugar donde vivir durante un tiempo. Es un espacio de estabilidad que permite que mujeres y familias reduzcan la incertidumbre, recuperen seguridad y puedan reorganizar su vida. En muchos procesos, sin una base mínima de vivienda, es muy difícil sostener formación, empleo, escolaridad, salud o trámites. Por eso CLARA actúa como punto de apoyo: ofrece vivienda temporal, pero sobre todo ofrece tiempo, acompañamiento y condiciones para reconstruir un proyecto vital.</a:t>
            </a:r>
          </a:p>
        </p:txBody>
      </p:sp>
      <p:sp>
        <p:nvSpPr>
          <p:cNvPr id="4" name="Slide Number Placeholder 3"/>
          <p:cNvSpPr>
            <a:spLocks noGrp="1"/>
          </p:cNvSpPr>
          <p:nvPr>
            <p:ph type="sldNum" sz="quarter" idx="10"/>
          </p:nvPr>
        </p:nvSpPr>
        <p:spPr/>
        <p:txBody>
          <a:bodyPr lIns="80275" tIns="40138" rIns="80275" bIns="40138"/>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0275" tIns="40138" rIns="80275" bIns="40138"/>
          <a:lstStyle/>
          <a:p>
            <a:r>
              <a:rPr lang="en-US" dirty="0"/>
              <a:t>El proyecto está dirigido principalmente a mujeres solas o madres con menores a cargo que necesitan un acompañamiento integral. Hablamos de situaciones en las que la dificultad de vivienda no aparece sola. Se cruza con precariedad económica, sobrecarga de cuidados, falta de red, procesos migratorios, fragilidad emocional o dificultades jurídicas y administrativas. Por eso el recurso no puede ser únicamente habitacional. Tiene que mirar a la persona y a la familia de forma integral, desde sus necesidades, pero también desde sus capacidades y posibilidades de futuro.</a:t>
            </a:r>
          </a:p>
        </p:txBody>
      </p:sp>
      <p:sp>
        <p:nvSpPr>
          <p:cNvPr id="4" name="Slide Number Placeholder 3"/>
          <p:cNvSpPr>
            <a:spLocks noGrp="1"/>
          </p:cNvSpPr>
          <p:nvPr>
            <p:ph type="sldNum" sz="quarter" idx="10"/>
          </p:nvPr>
        </p:nvSpPr>
        <p:spPr/>
        <p:txBody>
          <a:bodyPr lIns="80275" tIns="40138" rIns="80275" bIns="40138"/>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0275" tIns="40138" rIns="80275" bIns="40138"/>
          <a:lstStyle/>
          <a:p>
            <a:r>
              <a:rPr lang="en-US" dirty="0"/>
              <a:t>Las actuaciones que desarrollamos combinan la dimensión residencial con una intervención integral. En primer lugar, ofrecemos alojamiento temporal, como base de seguridad y estabilidad. A partir de ahí se activa el acompañamiento social: seguimiento, objetivos, organización de la vida cotidiana y apoyo en el proceso. También trabajamos la dimensión formativa y laboral, porque la autonomía residencial necesita ingresos y capacidades. Incorporamos acompañamiento psicoemocional, ya que muchas mujeres llegan con miedo, desgaste o sensación de bloqueo. Además, cuando es necesario, se ofrece asesoramiento jurídico y apoyo en necesidades básicas. La clave es que estas actuaciones no funcionan de manera aislada; forman parte de un mismo itinerario de autonomía.</a:t>
            </a:r>
          </a:p>
        </p:txBody>
      </p:sp>
      <p:sp>
        <p:nvSpPr>
          <p:cNvPr id="4" name="Slide Number Placeholder 3"/>
          <p:cNvSpPr>
            <a:spLocks noGrp="1"/>
          </p:cNvSpPr>
          <p:nvPr>
            <p:ph type="sldNum" sz="quarter" idx="10"/>
          </p:nvPr>
        </p:nvSpPr>
        <p:spPr/>
        <p:txBody>
          <a:bodyPr lIns="80275" tIns="40138" rIns="80275" bIns="40138"/>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0275" tIns="40138" rIns="80275" bIns="40138"/>
          <a:lstStyle/>
          <a:p>
            <a:r>
              <a:rPr lang="en-US" dirty="0"/>
              <a:t>Consideramos que CLARA es una buena práctica por varias razones. La primera, porque no separa vivienda y acompañamiento. La segunda, porque se dirige a un perfil con especial dificultad de acceso a vivienda: mujeres solas o madres con menores en situación de vulnerabilidad. La tercera, porque no se limita a resolver una urgencia, sino que trabaja desde la autonomía, la promoción y la toma de decisiones. Y la cuarta, porque conecta vivienda con derechos, cuidados, formación, empleo y salud emocional. La buena práctica no está solo en disponer de un recurso, sino en cómo ese recurso se articula para generar estabilidad y futuro.</a:t>
            </a:r>
          </a:p>
        </p:txBody>
      </p:sp>
      <p:sp>
        <p:nvSpPr>
          <p:cNvPr id="4" name="Slide Number Placeholder 3"/>
          <p:cNvSpPr>
            <a:spLocks noGrp="1"/>
          </p:cNvSpPr>
          <p:nvPr>
            <p:ph type="sldNum" sz="quarter" idx="10"/>
          </p:nvPr>
        </p:nvSpPr>
        <p:spPr/>
        <p:txBody>
          <a:bodyPr lIns="80275" tIns="40138" rIns="80275" bIns="40138"/>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0275" tIns="40138" rIns="80275" bIns="40138"/>
          <a:lstStyle/>
          <a:p>
            <a:r>
              <a:rPr lang="en-US" dirty="0"/>
              <a:t>En 2025, CLARA ha beneficiado a 25 personas, de las cuales 13 son menores y 12 adultas. Pero el impacto no se mide solo en número de personas. Se mide en estabilidad recuperada, en reducción de la angustia, en menores que pueden vivir en un entorno más seguro, en mujeres que pueden reorganizar su vida y en familias que dejan de estar únicamente en modo supervivencia. CLARA ofrece vivienda temporal, sí, pero sobre todo ofrece tiempo, apoyo y condiciones reales para reconstruir vida con autonomía y dignidad. Esa es su aportación principal como buena práctica de acceso a vivienda. Muchas gracias.</a:t>
            </a:r>
          </a:p>
        </p:txBody>
      </p:sp>
      <p:sp>
        <p:nvSpPr>
          <p:cNvPr id="4" name="Slide Number Placeholder 3"/>
          <p:cNvSpPr>
            <a:spLocks noGrp="1"/>
          </p:cNvSpPr>
          <p:nvPr>
            <p:ph type="sldNum" sz="quarter" idx="10"/>
          </p:nvPr>
        </p:nvSpPr>
        <p:spPr/>
        <p:txBody>
          <a:bodyPr lIns="80275" tIns="40138" rIns="80275" bIns="40138"/>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BF7F3"/>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BF7F3"/>
          </a:solidFill>
          <a:ln w="12700">
            <a:solidFill>
              <a:srgbClr val="FBF7F3"/>
            </a:solidFill>
            <a:prstDash val="solid"/>
          </a:ln>
        </p:spPr>
        <p:txBody>
          <a:bodyPr/>
          <a:lstStyle/>
          <a:p>
            <a:endParaRPr lang="es-ES"/>
          </a:p>
        </p:txBody>
      </p:sp>
      <p:pic>
        <p:nvPicPr>
          <p:cNvPr id="3" name="Image 0" descr="/mnt/data/clara_collab_clean2.png"/>
          <p:cNvPicPr>
            <a:picLocks noChangeAspect="1"/>
          </p:cNvPicPr>
          <p:nvPr/>
        </p:nvPicPr>
        <p:blipFill>
          <a:blip r:embed="rId3"/>
          <a:srcRect l="26454" r="26454"/>
          <a:stretch/>
        </p:blipFill>
        <p:spPr>
          <a:xfrm>
            <a:off x="6393027" y="1724718"/>
            <a:ext cx="5257800" cy="2834640"/>
          </a:xfrm>
          <a:prstGeom prst="rect">
            <a:avLst/>
          </a:prstGeom>
        </p:spPr>
      </p:pic>
      <p:sp>
        <p:nvSpPr>
          <p:cNvPr id="4" name="Shape 1"/>
          <p:cNvSpPr/>
          <p:nvPr/>
        </p:nvSpPr>
        <p:spPr>
          <a:xfrm>
            <a:off x="594360" y="594360"/>
            <a:ext cx="5257800" cy="5394960"/>
          </a:xfrm>
          <a:prstGeom prst="roundRect">
            <a:avLst>
              <a:gd name="adj" fmla="val 1391"/>
            </a:avLst>
          </a:prstGeom>
          <a:solidFill>
            <a:srgbClr val="FFFDF9"/>
          </a:solidFill>
          <a:ln w="13970">
            <a:solidFill>
              <a:srgbClr val="C80F1A"/>
            </a:solidFill>
            <a:prstDash val="solid"/>
          </a:ln>
        </p:spPr>
        <p:txBody>
          <a:bodyPr/>
          <a:lstStyle/>
          <a:p>
            <a:endParaRPr lang="es-ES"/>
          </a:p>
        </p:txBody>
      </p:sp>
      <p:sp>
        <p:nvSpPr>
          <p:cNvPr id="6" name="Text 3"/>
          <p:cNvSpPr/>
          <p:nvPr/>
        </p:nvSpPr>
        <p:spPr>
          <a:xfrm>
            <a:off x="1033272" y="1033272"/>
            <a:ext cx="1645920" cy="128016"/>
          </a:xfrm>
          <a:prstGeom prst="rect">
            <a:avLst/>
          </a:prstGeom>
          <a:noFill/>
          <a:ln/>
        </p:spPr>
        <p:txBody>
          <a:bodyPr wrap="square" lIns="508" tIns="508" rIns="508" bIns="508" rtlCol="0" anchor="ctr">
            <a:normAutofit lnSpcReduction="10000"/>
          </a:bodyPr>
          <a:lstStyle/>
          <a:p>
            <a:pPr marL="0" indent="0" algn="ctr">
              <a:buNone/>
            </a:pPr>
            <a:r>
              <a:rPr lang="en-US" sz="850" b="1" dirty="0">
                <a:solidFill>
                  <a:srgbClr val="FFFFFF"/>
                </a:solidFill>
                <a:latin typeface="Aptos" pitchFamily="34" charset="0"/>
                <a:ea typeface="Aptos" pitchFamily="34" charset="-122"/>
                <a:cs typeface="Aptos" pitchFamily="34" charset="-120"/>
              </a:rPr>
              <a:t>BUENA PRÁCTIA</a:t>
            </a:r>
            <a:endParaRPr lang="en-US" sz="850" dirty="0"/>
          </a:p>
        </p:txBody>
      </p:sp>
      <p:sp>
        <p:nvSpPr>
          <p:cNvPr id="7" name="Text 4"/>
          <p:cNvSpPr/>
          <p:nvPr/>
        </p:nvSpPr>
        <p:spPr>
          <a:xfrm>
            <a:off x="932688" y="1017132"/>
            <a:ext cx="4572000" cy="475488"/>
          </a:xfrm>
          <a:prstGeom prst="rect">
            <a:avLst/>
          </a:prstGeom>
          <a:noFill/>
          <a:ln/>
        </p:spPr>
        <p:txBody>
          <a:bodyPr wrap="square" lIns="508" tIns="508" rIns="508" bIns="508" rtlCol="0" anchor="ctr">
            <a:normAutofit/>
          </a:bodyPr>
          <a:lstStyle/>
          <a:p>
            <a:pPr marL="0" indent="0" algn="l">
              <a:buNone/>
            </a:pPr>
            <a:r>
              <a:rPr lang="en-US" sz="2900" b="1" dirty="0">
                <a:solidFill>
                  <a:srgbClr val="1A1A1A"/>
                </a:solidFill>
                <a:latin typeface="Aptos Display" pitchFamily="34" charset="0"/>
                <a:ea typeface="Aptos Display" pitchFamily="34" charset="-122"/>
                <a:cs typeface="Aptos Display" pitchFamily="34" charset="-120"/>
              </a:rPr>
              <a:t>Proyecto CLARA</a:t>
            </a:r>
            <a:endParaRPr lang="en-US" sz="2900" dirty="0"/>
          </a:p>
        </p:txBody>
      </p:sp>
      <p:sp>
        <p:nvSpPr>
          <p:cNvPr id="8" name="Text 5"/>
          <p:cNvSpPr/>
          <p:nvPr/>
        </p:nvSpPr>
        <p:spPr>
          <a:xfrm>
            <a:off x="914400" y="1724718"/>
            <a:ext cx="4480560" cy="310896"/>
          </a:xfrm>
          <a:prstGeom prst="rect">
            <a:avLst/>
          </a:prstGeom>
          <a:noFill/>
          <a:ln/>
        </p:spPr>
        <p:txBody>
          <a:bodyPr wrap="square" lIns="508" tIns="508" rIns="508" bIns="508" rtlCol="0" anchor="ctr">
            <a:normAutofit fontScale="92500"/>
          </a:bodyPr>
          <a:lstStyle/>
          <a:p>
            <a:pPr marL="0" indent="0" algn="l">
              <a:buNone/>
            </a:pPr>
            <a:r>
              <a:rPr lang="en-US" sz="1700" b="1" dirty="0">
                <a:solidFill>
                  <a:srgbClr val="C80F1A"/>
                </a:solidFill>
                <a:latin typeface="Aptos" pitchFamily="34" charset="0"/>
                <a:ea typeface="Aptos" pitchFamily="34" charset="-122"/>
                <a:cs typeface="Aptos" pitchFamily="34" charset="-120"/>
              </a:rPr>
              <a:t>Vivienda temporal y acompañamiento integral</a:t>
            </a:r>
            <a:endParaRPr lang="en-US" sz="1700" dirty="0"/>
          </a:p>
        </p:txBody>
      </p:sp>
      <p:sp>
        <p:nvSpPr>
          <p:cNvPr id="9" name="Text 6"/>
          <p:cNvSpPr/>
          <p:nvPr/>
        </p:nvSpPr>
        <p:spPr>
          <a:xfrm>
            <a:off x="1033272" y="2622978"/>
            <a:ext cx="4526280" cy="749808"/>
          </a:xfrm>
          <a:prstGeom prst="rect">
            <a:avLst/>
          </a:prstGeom>
          <a:noFill/>
          <a:ln/>
        </p:spPr>
        <p:txBody>
          <a:bodyPr wrap="square" lIns="508" tIns="508" rIns="508" bIns="508" rtlCol="0" anchor="ctr">
            <a:normAutofit/>
          </a:bodyPr>
          <a:lstStyle/>
          <a:p>
            <a:pPr marL="0" indent="0" algn="l">
              <a:buNone/>
            </a:pPr>
            <a:r>
              <a:rPr lang="en-US" sz="1600" dirty="0">
                <a:solidFill>
                  <a:srgbClr val="1A1A1A"/>
                </a:solidFill>
                <a:latin typeface="Aptos" pitchFamily="34" charset="0"/>
                <a:ea typeface="Aptos" pitchFamily="34" charset="-122"/>
                <a:cs typeface="Aptos" pitchFamily="34" charset="-120"/>
              </a:rPr>
              <a:t>Una respuesta de Cáritas </a:t>
            </a:r>
            <a:r>
              <a:rPr lang="en-US" sz="1600" dirty="0" err="1">
                <a:solidFill>
                  <a:srgbClr val="1A1A1A"/>
                </a:solidFill>
                <a:latin typeface="Aptos" pitchFamily="34" charset="0"/>
                <a:ea typeface="Aptos" pitchFamily="34" charset="-122"/>
                <a:cs typeface="Aptos" pitchFamily="34" charset="-120"/>
              </a:rPr>
              <a:t>Diocesana</a:t>
            </a:r>
            <a:r>
              <a:rPr lang="en-US" sz="1600" dirty="0">
                <a:solidFill>
                  <a:srgbClr val="1A1A1A"/>
                </a:solidFill>
                <a:latin typeface="Aptos" pitchFamily="34" charset="0"/>
                <a:ea typeface="Aptos" pitchFamily="34" charset="-122"/>
                <a:cs typeface="Aptos" pitchFamily="34" charset="-120"/>
              </a:rPr>
              <a:t> de Tui‑Vigo para mujeres solas o madres con menores con especiales dificultades de acceso a vivienda.</a:t>
            </a:r>
            <a:endParaRPr lang="en-US" sz="1600" dirty="0"/>
          </a:p>
        </p:txBody>
      </p:sp>
      <p:sp>
        <p:nvSpPr>
          <p:cNvPr id="10" name="Shape 7"/>
          <p:cNvSpPr/>
          <p:nvPr/>
        </p:nvSpPr>
        <p:spPr>
          <a:xfrm>
            <a:off x="6733032" y="4792338"/>
            <a:ext cx="4526280" cy="1410158"/>
          </a:xfrm>
          <a:prstGeom prst="roundRect">
            <a:avLst>
              <a:gd name="adj" fmla="val 4444"/>
            </a:avLst>
          </a:prstGeom>
          <a:solidFill>
            <a:srgbClr val="FFFDF9"/>
          </a:solidFill>
          <a:ln w="13970">
            <a:solidFill>
              <a:srgbClr val="C80F1A"/>
            </a:solidFill>
            <a:prstDash val="solid"/>
          </a:ln>
        </p:spPr>
        <p:txBody>
          <a:bodyPr/>
          <a:lstStyle/>
          <a:p>
            <a:endParaRPr lang="es-ES"/>
          </a:p>
        </p:txBody>
      </p:sp>
      <p:sp>
        <p:nvSpPr>
          <p:cNvPr id="12" name="Text 9"/>
          <p:cNvSpPr/>
          <p:nvPr/>
        </p:nvSpPr>
        <p:spPr>
          <a:xfrm>
            <a:off x="6989064" y="5100811"/>
            <a:ext cx="3977640" cy="752410"/>
          </a:xfrm>
          <a:prstGeom prst="rect">
            <a:avLst/>
          </a:prstGeom>
          <a:noFill/>
          <a:ln/>
        </p:spPr>
        <p:txBody>
          <a:bodyPr wrap="square" lIns="508" tIns="508" rIns="508" bIns="508" rtlCol="0" anchor="ctr">
            <a:normAutofit/>
          </a:bodyPr>
          <a:lstStyle/>
          <a:p>
            <a:pPr marL="0" indent="0" algn="l">
              <a:buNone/>
            </a:pPr>
            <a:r>
              <a:rPr lang="en-US" sz="1450" b="1" dirty="0">
                <a:solidFill>
                  <a:srgbClr val="1A1A1A"/>
                </a:solidFill>
                <a:latin typeface="Aptos" pitchFamily="34" charset="0"/>
                <a:ea typeface="Aptos" pitchFamily="34" charset="-122"/>
                <a:cs typeface="Aptos" pitchFamily="34" charset="-120"/>
              </a:rPr>
              <a:t>Más que un techo: un espacio de estabilidad para reconstruir proyectos de vida con autonomía y dignidad.</a:t>
            </a:r>
            <a:endParaRPr lang="en-US" sz="1450" dirty="0"/>
          </a:p>
        </p:txBody>
      </p:sp>
      <p:sp>
        <p:nvSpPr>
          <p:cNvPr id="13" name="Text 10"/>
          <p:cNvSpPr/>
          <p:nvPr/>
        </p:nvSpPr>
        <p:spPr>
          <a:xfrm>
            <a:off x="932688" y="5650992"/>
            <a:ext cx="3840480" cy="182880"/>
          </a:xfrm>
          <a:prstGeom prst="rect">
            <a:avLst/>
          </a:prstGeom>
          <a:noFill/>
          <a:ln/>
        </p:spPr>
        <p:txBody>
          <a:bodyPr wrap="square" lIns="508" tIns="508" rIns="508" bIns="508" rtlCol="0" anchor="ctr">
            <a:normAutofit/>
          </a:bodyPr>
          <a:lstStyle/>
          <a:p>
            <a:pPr marL="0" indent="0" algn="l">
              <a:buNone/>
            </a:pPr>
            <a:endParaRPr lang="en-US" sz="900" dirty="0"/>
          </a:p>
        </p:txBody>
      </p:sp>
      <p:pic>
        <p:nvPicPr>
          <p:cNvPr id="18" name="Imagen 17">
            <a:extLst>
              <a:ext uri="{FF2B5EF4-FFF2-40B4-BE49-F238E27FC236}">
                <a16:creationId xmlns:a16="http://schemas.microsoft.com/office/drawing/2014/main" id="{1BAF1E99-5EF2-363B-54AB-E86791D35875}"/>
              </a:ext>
            </a:extLst>
          </p:cNvPr>
          <p:cNvPicPr>
            <a:picLocks noChangeAspect="1"/>
          </p:cNvPicPr>
          <p:nvPr/>
        </p:nvPicPr>
        <p:blipFill>
          <a:blip r:embed="rId4"/>
          <a:stretch>
            <a:fillRect/>
          </a:stretch>
        </p:blipFill>
        <p:spPr>
          <a:xfrm>
            <a:off x="1694556" y="3656910"/>
            <a:ext cx="2855410" cy="199408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BF7F3"/>
        </a:solidFill>
        <a:effectLst/>
      </p:bgPr>
    </p:bg>
    <p:spTree>
      <p:nvGrpSpPr>
        <p:cNvPr id="1" name=""/>
        <p:cNvGrpSpPr/>
        <p:nvPr/>
      </p:nvGrpSpPr>
      <p:grpSpPr>
        <a:xfrm>
          <a:off x="0" y="0"/>
          <a:ext cx="0" cy="0"/>
          <a:chOff x="0" y="0"/>
          <a:chExt cx="0" cy="0"/>
        </a:xfrm>
      </p:grpSpPr>
      <p:sp>
        <p:nvSpPr>
          <p:cNvPr id="4" name="Text 2"/>
          <p:cNvSpPr/>
          <p:nvPr/>
        </p:nvSpPr>
        <p:spPr>
          <a:xfrm>
            <a:off x="502920" y="485073"/>
            <a:ext cx="11155680" cy="438912"/>
          </a:xfrm>
          <a:prstGeom prst="rect">
            <a:avLst/>
          </a:prstGeom>
          <a:noFill/>
          <a:ln/>
        </p:spPr>
        <p:txBody>
          <a:bodyPr wrap="square" lIns="508" tIns="508" rIns="508" bIns="508" rtlCol="0" anchor="ctr">
            <a:normAutofit/>
          </a:bodyPr>
          <a:lstStyle/>
          <a:p>
            <a:pPr marL="0" indent="0" algn="l">
              <a:buNone/>
            </a:pPr>
            <a:r>
              <a:rPr lang="en-US" sz="2600" b="1" dirty="0">
                <a:solidFill>
                  <a:srgbClr val="1A1A1A"/>
                </a:solidFill>
                <a:latin typeface="Aptos Display" pitchFamily="34" charset="0"/>
                <a:ea typeface="Aptos Display" pitchFamily="34" charset="-122"/>
                <a:cs typeface="Aptos Display" pitchFamily="34" charset="-120"/>
              </a:rPr>
              <a:t>1. Por qué </a:t>
            </a:r>
            <a:r>
              <a:rPr lang="en-US" sz="2600" b="1" dirty="0" err="1">
                <a:solidFill>
                  <a:srgbClr val="1A1A1A"/>
                </a:solidFill>
                <a:latin typeface="Aptos Display" pitchFamily="34" charset="0"/>
                <a:ea typeface="Aptos Display" pitchFamily="34" charset="-122"/>
                <a:cs typeface="Aptos Display" pitchFamily="34" charset="-120"/>
              </a:rPr>
              <a:t>nace</a:t>
            </a:r>
            <a:r>
              <a:rPr lang="en-US" sz="2600" b="1" dirty="0">
                <a:solidFill>
                  <a:srgbClr val="1A1A1A"/>
                </a:solidFill>
                <a:latin typeface="Aptos Display" pitchFamily="34" charset="0"/>
                <a:ea typeface="Aptos Display" pitchFamily="34" charset="-122"/>
                <a:cs typeface="Aptos Display" pitchFamily="34" charset="-120"/>
              </a:rPr>
              <a:t> CLARA</a:t>
            </a:r>
            <a:endParaRPr lang="en-US" sz="2600" dirty="0"/>
          </a:p>
        </p:txBody>
      </p:sp>
      <p:sp>
        <p:nvSpPr>
          <p:cNvPr id="5" name="Text 3"/>
          <p:cNvSpPr/>
          <p:nvPr/>
        </p:nvSpPr>
        <p:spPr>
          <a:xfrm>
            <a:off x="521208" y="1261872"/>
            <a:ext cx="10607040" cy="292608"/>
          </a:xfrm>
          <a:prstGeom prst="rect">
            <a:avLst/>
          </a:prstGeom>
          <a:noFill/>
          <a:ln/>
        </p:spPr>
        <p:txBody>
          <a:bodyPr wrap="square" lIns="508" tIns="508" rIns="508" bIns="508" rtlCol="0" anchor="ctr">
            <a:normAutofit/>
          </a:bodyPr>
          <a:lstStyle/>
          <a:p>
            <a:pPr marL="0" indent="0" algn="l">
              <a:buNone/>
            </a:pPr>
            <a:r>
              <a:rPr lang="en-US" sz="1350" dirty="0">
                <a:solidFill>
                  <a:srgbClr val="5A5A5A"/>
                </a:solidFill>
                <a:latin typeface="Aptos" pitchFamily="34" charset="0"/>
                <a:ea typeface="Aptos" pitchFamily="34" charset="-122"/>
                <a:cs typeface="Aptos" pitchFamily="34" charset="-120"/>
              </a:rPr>
              <a:t>La vivienda como dimensión de exclusión y fragilidad residencial</a:t>
            </a:r>
            <a:endParaRPr lang="en-US" sz="1350" dirty="0"/>
          </a:p>
        </p:txBody>
      </p:sp>
      <p:sp>
        <p:nvSpPr>
          <p:cNvPr id="6" name="Shape 4"/>
          <p:cNvSpPr/>
          <p:nvPr/>
        </p:nvSpPr>
        <p:spPr>
          <a:xfrm>
            <a:off x="594360" y="1938528"/>
            <a:ext cx="3657600" cy="4114800"/>
          </a:xfrm>
          <a:prstGeom prst="roundRect">
            <a:avLst>
              <a:gd name="adj" fmla="val 1750"/>
            </a:avLst>
          </a:prstGeom>
          <a:solidFill>
            <a:srgbClr val="FFFDF9"/>
          </a:solidFill>
          <a:ln w="11430">
            <a:solidFill>
              <a:srgbClr val="C00000"/>
            </a:solidFill>
            <a:prstDash val="solid"/>
          </a:ln>
        </p:spPr>
        <p:txBody>
          <a:bodyPr/>
          <a:lstStyle/>
          <a:p>
            <a:endParaRPr lang="es-ES" sz="2000"/>
          </a:p>
        </p:txBody>
      </p:sp>
      <p:sp>
        <p:nvSpPr>
          <p:cNvPr id="7" name="Text 5"/>
          <p:cNvSpPr/>
          <p:nvPr/>
        </p:nvSpPr>
        <p:spPr>
          <a:xfrm>
            <a:off x="868680" y="2128018"/>
            <a:ext cx="3108960" cy="256032"/>
          </a:xfrm>
          <a:prstGeom prst="rect">
            <a:avLst/>
          </a:prstGeom>
          <a:noFill/>
          <a:ln/>
        </p:spPr>
        <p:txBody>
          <a:bodyPr wrap="square" lIns="508" tIns="508" rIns="508" bIns="508" rtlCol="0" anchor="ctr">
            <a:normAutofit fontScale="92500" lnSpcReduction="20000"/>
          </a:bodyPr>
          <a:lstStyle/>
          <a:p>
            <a:pPr marL="0" indent="0" algn="ctr">
              <a:buNone/>
            </a:pPr>
            <a:r>
              <a:rPr lang="en-US" sz="2000" b="1" dirty="0">
                <a:solidFill>
                  <a:srgbClr val="C80F1A"/>
                </a:solidFill>
                <a:latin typeface="Aptos" pitchFamily="34" charset="0"/>
                <a:ea typeface="Aptos" pitchFamily="34" charset="-122"/>
                <a:cs typeface="Aptos" pitchFamily="34" charset="-120"/>
              </a:rPr>
              <a:t>FOESSA Galicia</a:t>
            </a:r>
            <a:endParaRPr lang="en-US" sz="2000" dirty="0"/>
          </a:p>
        </p:txBody>
      </p:sp>
      <p:sp>
        <p:nvSpPr>
          <p:cNvPr id="8" name="Shape 6"/>
          <p:cNvSpPr/>
          <p:nvPr/>
        </p:nvSpPr>
        <p:spPr>
          <a:xfrm>
            <a:off x="960120" y="2606040"/>
            <a:ext cx="1371600" cy="960120"/>
          </a:xfrm>
          <a:prstGeom prst="roundRect">
            <a:avLst>
              <a:gd name="adj" fmla="val 4762"/>
            </a:avLst>
          </a:prstGeom>
          <a:solidFill>
            <a:srgbClr val="FFFDF9"/>
          </a:solidFill>
          <a:ln w="11430">
            <a:solidFill>
              <a:srgbClr val="C00000"/>
            </a:solidFill>
            <a:prstDash val="solid"/>
          </a:ln>
        </p:spPr>
        <p:txBody>
          <a:bodyPr/>
          <a:lstStyle/>
          <a:p>
            <a:endParaRPr lang="es-ES" sz="2000"/>
          </a:p>
        </p:txBody>
      </p:sp>
      <p:sp>
        <p:nvSpPr>
          <p:cNvPr id="9" name="Text 7"/>
          <p:cNvSpPr/>
          <p:nvPr/>
        </p:nvSpPr>
        <p:spPr>
          <a:xfrm>
            <a:off x="1005840" y="2697480"/>
            <a:ext cx="1280160" cy="310896"/>
          </a:xfrm>
          <a:prstGeom prst="rect">
            <a:avLst/>
          </a:prstGeom>
          <a:noFill/>
          <a:ln/>
        </p:spPr>
        <p:txBody>
          <a:bodyPr wrap="square" lIns="508" tIns="508" rIns="508" bIns="508" rtlCol="0" anchor="ctr">
            <a:normAutofit/>
          </a:bodyPr>
          <a:lstStyle/>
          <a:p>
            <a:pPr marL="0" indent="0" algn="ctr">
              <a:buNone/>
            </a:pPr>
            <a:r>
              <a:rPr lang="en-US" sz="2200" b="1" dirty="0">
                <a:solidFill>
                  <a:srgbClr val="C80F1A"/>
                </a:solidFill>
                <a:latin typeface="Aptos" pitchFamily="34" charset="0"/>
                <a:ea typeface="Aptos" pitchFamily="34" charset="-122"/>
                <a:cs typeface="Aptos" pitchFamily="34" charset="-120"/>
              </a:rPr>
              <a:t>26,1%</a:t>
            </a:r>
            <a:endParaRPr lang="en-US" sz="2200" dirty="0"/>
          </a:p>
        </p:txBody>
      </p:sp>
      <p:sp>
        <p:nvSpPr>
          <p:cNvPr id="10" name="Text 8"/>
          <p:cNvSpPr/>
          <p:nvPr/>
        </p:nvSpPr>
        <p:spPr>
          <a:xfrm>
            <a:off x="1069848" y="3063240"/>
            <a:ext cx="1152144" cy="310896"/>
          </a:xfrm>
          <a:prstGeom prst="rect">
            <a:avLst/>
          </a:prstGeom>
          <a:noFill/>
          <a:ln/>
        </p:spPr>
        <p:txBody>
          <a:bodyPr wrap="square" lIns="508" tIns="508" rIns="508" bIns="508" rtlCol="0" anchor="ctr">
            <a:normAutofit/>
          </a:bodyPr>
          <a:lstStyle/>
          <a:p>
            <a:pPr marL="0" indent="0" algn="ctr">
              <a:buNone/>
            </a:pPr>
            <a:r>
              <a:rPr lang="en-US" sz="890" dirty="0">
                <a:solidFill>
                  <a:srgbClr val="1A1A1A"/>
                </a:solidFill>
                <a:latin typeface="Aptos" pitchFamily="34" charset="0"/>
                <a:ea typeface="Aptos" pitchFamily="34" charset="-122"/>
                <a:cs typeface="Aptos" pitchFamily="34" charset="-120"/>
              </a:rPr>
              <a:t>Población afectada por exclusión en vivienda</a:t>
            </a:r>
            <a:endParaRPr lang="en-US" sz="890" dirty="0"/>
          </a:p>
        </p:txBody>
      </p:sp>
      <p:sp>
        <p:nvSpPr>
          <p:cNvPr id="11" name="Shape 9"/>
          <p:cNvSpPr/>
          <p:nvPr/>
        </p:nvSpPr>
        <p:spPr>
          <a:xfrm>
            <a:off x="2514600" y="2606040"/>
            <a:ext cx="1371600" cy="960120"/>
          </a:xfrm>
          <a:prstGeom prst="roundRect">
            <a:avLst>
              <a:gd name="adj" fmla="val 4762"/>
            </a:avLst>
          </a:prstGeom>
          <a:solidFill>
            <a:srgbClr val="FFFDF9"/>
          </a:solidFill>
          <a:ln w="11430">
            <a:solidFill>
              <a:srgbClr val="C00000"/>
            </a:solidFill>
            <a:prstDash val="solid"/>
          </a:ln>
        </p:spPr>
        <p:txBody>
          <a:bodyPr/>
          <a:lstStyle/>
          <a:p>
            <a:endParaRPr lang="es-ES" sz="2000"/>
          </a:p>
        </p:txBody>
      </p:sp>
      <p:sp>
        <p:nvSpPr>
          <p:cNvPr id="12" name="Text 10"/>
          <p:cNvSpPr/>
          <p:nvPr/>
        </p:nvSpPr>
        <p:spPr>
          <a:xfrm>
            <a:off x="2560320" y="2697480"/>
            <a:ext cx="1280160" cy="310896"/>
          </a:xfrm>
          <a:prstGeom prst="rect">
            <a:avLst/>
          </a:prstGeom>
          <a:noFill/>
          <a:ln/>
        </p:spPr>
        <p:txBody>
          <a:bodyPr wrap="square" lIns="508" tIns="508" rIns="508" bIns="508" rtlCol="0" anchor="ctr">
            <a:normAutofit lnSpcReduction="10000"/>
          </a:bodyPr>
          <a:lstStyle/>
          <a:p>
            <a:pPr marL="0" indent="0" algn="ctr">
              <a:buNone/>
            </a:pPr>
            <a:r>
              <a:rPr lang="en-US" sz="2200" b="1" dirty="0">
                <a:solidFill>
                  <a:srgbClr val="C80F1A"/>
                </a:solidFill>
                <a:latin typeface="Aptos" pitchFamily="34" charset="0"/>
                <a:ea typeface="Aptos" pitchFamily="34" charset="-122"/>
                <a:cs typeface="Aptos" pitchFamily="34" charset="-120"/>
              </a:rPr>
              <a:t>29,2%</a:t>
            </a:r>
            <a:endParaRPr lang="en-US" sz="2200" dirty="0"/>
          </a:p>
        </p:txBody>
      </p:sp>
      <p:sp>
        <p:nvSpPr>
          <p:cNvPr id="13" name="Text 11"/>
          <p:cNvSpPr/>
          <p:nvPr/>
        </p:nvSpPr>
        <p:spPr>
          <a:xfrm>
            <a:off x="2624328" y="3063240"/>
            <a:ext cx="1152144" cy="310896"/>
          </a:xfrm>
          <a:prstGeom prst="rect">
            <a:avLst/>
          </a:prstGeom>
          <a:noFill/>
          <a:ln/>
        </p:spPr>
        <p:txBody>
          <a:bodyPr wrap="square" lIns="508" tIns="508" rIns="508" bIns="508" rtlCol="0" anchor="ctr">
            <a:normAutofit/>
          </a:bodyPr>
          <a:lstStyle/>
          <a:p>
            <a:pPr marL="0" indent="0" algn="ctr">
              <a:buNone/>
            </a:pPr>
            <a:r>
              <a:rPr lang="en-US" sz="890" dirty="0">
                <a:solidFill>
                  <a:srgbClr val="1A1A1A"/>
                </a:solidFill>
                <a:latin typeface="Aptos" pitchFamily="34" charset="0"/>
                <a:ea typeface="Aptos" pitchFamily="34" charset="-122"/>
                <a:cs typeface="Aptos" pitchFamily="34" charset="-120"/>
              </a:rPr>
              <a:t>Hogares con problemáticas vinculadas a vivienda</a:t>
            </a:r>
            <a:endParaRPr lang="en-US" sz="890" dirty="0"/>
          </a:p>
        </p:txBody>
      </p:sp>
      <p:sp>
        <p:nvSpPr>
          <p:cNvPr id="14" name="Shape 12"/>
          <p:cNvSpPr/>
          <p:nvPr/>
        </p:nvSpPr>
        <p:spPr>
          <a:xfrm>
            <a:off x="960120" y="3803904"/>
            <a:ext cx="2926080" cy="786384"/>
          </a:xfrm>
          <a:prstGeom prst="roundRect">
            <a:avLst>
              <a:gd name="adj" fmla="val 5814"/>
            </a:avLst>
          </a:prstGeom>
          <a:solidFill>
            <a:srgbClr val="FFFDF9"/>
          </a:solidFill>
          <a:ln w="11430">
            <a:solidFill>
              <a:srgbClr val="C00000"/>
            </a:solidFill>
            <a:prstDash val="solid"/>
          </a:ln>
        </p:spPr>
        <p:txBody>
          <a:bodyPr/>
          <a:lstStyle/>
          <a:p>
            <a:endParaRPr lang="es-ES" sz="2000"/>
          </a:p>
        </p:txBody>
      </p:sp>
      <p:sp>
        <p:nvSpPr>
          <p:cNvPr id="15" name="Text 13"/>
          <p:cNvSpPr/>
          <p:nvPr/>
        </p:nvSpPr>
        <p:spPr>
          <a:xfrm>
            <a:off x="1005840" y="3895344"/>
            <a:ext cx="2834640" cy="310896"/>
          </a:xfrm>
          <a:prstGeom prst="rect">
            <a:avLst/>
          </a:prstGeom>
          <a:noFill/>
          <a:ln/>
        </p:spPr>
        <p:txBody>
          <a:bodyPr wrap="square" lIns="508" tIns="508" rIns="508" bIns="508" rtlCol="0" anchor="ctr">
            <a:normAutofit/>
          </a:bodyPr>
          <a:lstStyle/>
          <a:p>
            <a:pPr marL="0" indent="0" algn="ctr">
              <a:buNone/>
            </a:pPr>
            <a:r>
              <a:rPr lang="en-US" sz="2200" b="1" dirty="0">
                <a:solidFill>
                  <a:srgbClr val="C80F1A"/>
                </a:solidFill>
                <a:latin typeface="Aptos" pitchFamily="34" charset="0"/>
                <a:ea typeface="Aptos" pitchFamily="34" charset="-122"/>
                <a:cs typeface="Aptos" pitchFamily="34" charset="-120"/>
              </a:rPr>
              <a:t>11,6%</a:t>
            </a:r>
            <a:endParaRPr lang="en-US" sz="2200" dirty="0"/>
          </a:p>
        </p:txBody>
      </p:sp>
      <p:sp>
        <p:nvSpPr>
          <p:cNvPr id="16" name="Text 14"/>
          <p:cNvSpPr/>
          <p:nvPr/>
        </p:nvSpPr>
        <p:spPr>
          <a:xfrm>
            <a:off x="1069848" y="4261104"/>
            <a:ext cx="2706624" cy="310896"/>
          </a:xfrm>
          <a:prstGeom prst="rect">
            <a:avLst/>
          </a:prstGeom>
          <a:noFill/>
          <a:ln/>
        </p:spPr>
        <p:txBody>
          <a:bodyPr wrap="square" lIns="508" tIns="508" rIns="508" bIns="508" rtlCol="0" anchor="ctr">
            <a:normAutofit/>
          </a:bodyPr>
          <a:lstStyle/>
          <a:p>
            <a:pPr marL="0" indent="0" algn="ctr">
              <a:buNone/>
            </a:pPr>
            <a:r>
              <a:rPr lang="en-US" sz="890" dirty="0">
                <a:solidFill>
                  <a:srgbClr val="1A1A1A"/>
                </a:solidFill>
                <a:latin typeface="Aptos" pitchFamily="34" charset="0"/>
                <a:ea typeface="Aptos" pitchFamily="34" charset="-122"/>
                <a:cs typeface="Aptos" pitchFamily="34" charset="-120"/>
              </a:rPr>
              <a:t>Vivienda insegura o inadecuada</a:t>
            </a:r>
            <a:endParaRPr lang="en-US" sz="890" dirty="0"/>
          </a:p>
        </p:txBody>
      </p:sp>
      <p:sp>
        <p:nvSpPr>
          <p:cNvPr id="17" name="Text 15"/>
          <p:cNvSpPr/>
          <p:nvPr/>
        </p:nvSpPr>
        <p:spPr>
          <a:xfrm>
            <a:off x="960120" y="4983480"/>
            <a:ext cx="2926080" cy="384048"/>
          </a:xfrm>
          <a:prstGeom prst="rect">
            <a:avLst/>
          </a:prstGeom>
          <a:noFill/>
          <a:ln/>
        </p:spPr>
        <p:txBody>
          <a:bodyPr wrap="square" lIns="508" tIns="508" rIns="508" bIns="508" rtlCol="0" anchor="ctr">
            <a:normAutofit/>
          </a:bodyPr>
          <a:lstStyle/>
          <a:p>
            <a:pPr marL="0" indent="0" algn="ctr">
              <a:buNone/>
            </a:pPr>
            <a:r>
              <a:rPr lang="en-US" sz="1500" b="1" dirty="0">
                <a:solidFill>
                  <a:srgbClr val="1A1A1A"/>
                </a:solidFill>
                <a:latin typeface="Aptos" pitchFamily="34" charset="0"/>
                <a:ea typeface="Aptos" pitchFamily="34" charset="-122"/>
                <a:cs typeface="Aptos" pitchFamily="34" charset="-120"/>
              </a:rPr>
              <a:t>Tener vivienda no siempre significa vivir con seguridad.</a:t>
            </a:r>
            <a:endParaRPr lang="en-US" sz="1500" dirty="0"/>
          </a:p>
        </p:txBody>
      </p:sp>
      <p:sp>
        <p:nvSpPr>
          <p:cNvPr id="19" name="Shape 17"/>
          <p:cNvSpPr/>
          <p:nvPr/>
        </p:nvSpPr>
        <p:spPr>
          <a:xfrm>
            <a:off x="4709160" y="1956816"/>
            <a:ext cx="6309360" cy="822960"/>
          </a:xfrm>
          <a:prstGeom prst="roundRect">
            <a:avLst>
              <a:gd name="adj" fmla="val 6667"/>
            </a:avLst>
          </a:prstGeom>
          <a:solidFill>
            <a:srgbClr val="FFFDF9"/>
          </a:solidFill>
          <a:ln w="11430">
            <a:solidFill>
              <a:srgbClr val="C00000"/>
            </a:solidFill>
            <a:prstDash val="solid"/>
          </a:ln>
        </p:spPr>
        <p:txBody>
          <a:bodyPr/>
          <a:lstStyle/>
          <a:p>
            <a:endParaRPr lang="es-ES" sz="2000"/>
          </a:p>
        </p:txBody>
      </p:sp>
      <p:sp>
        <p:nvSpPr>
          <p:cNvPr id="20" name="Text 18"/>
          <p:cNvSpPr/>
          <p:nvPr/>
        </p:nvSpPr>
        <p:spPr>
          <a:xfrm>
            <a:off x="4956048" y="2012560"/>
            <a:ext cx="2240280" cy="289084"/>
          </a:xfrm>
          <a:prstGeom prst="rect">
            <a:avLst/>
          </a:prstGeom>
          <a:noFill/>
          <a:ln/>
        </p:spPr>
        <p:txBody>
          <a:bodyPr wrap="square" lIns="508" tIns="508" rIns="508" bIns="508" rtlCol="0" anchor="ctr">
            <a:normAutofit/>
          </a:bodyPr>
          <a:lstStyle/>
          <a:p>
            <a:pPr marL="0" indent="0" algn="l">
              <a:buNone/>
            </a:pPr>
            <a:r>
              <a:rPr lang="en-US" sz="1500" b="1" dirty="0">
                <a:solidFill>
                  <a:srgbClr val="C80F1A"/>
                </a:solidFill>
                <a:latin typeface="Aptos" pitchFamily="34" charset="0"/>
                <a:ea typeface="Aptos" pitchFamily="34" charset="-122"/>
                <a:cs typeface="Aptos" pitchFamily="34" charset="-120"/>
              </a:rPr>
              <a:t>Más</a:t>
            </a:r>
            <a:r>
              <a:rPr lang="en-US" sz="1400" b="1" dirty="0">
                <a:solidFill>
                  <a:srgbClr val="C80F1A"/>
                </a:solidFill>
                <a:latin typeface="Aptos" pitchFamily="34" charset="0"/>
                <a:ea typeface="Aptos" pitchFamily="34" charset="-122"/>
                <a:cs typeface="Aptos" pitchFamily="34" charset="-120"/>
              </a:rPr>
              <a:t> dificultad de acceso</a:t>
            </a:r>
            <a:endParaRPr lang="en-US" sz="1400" dirty="0"/>
          </a:p>
        </p:txBody>
      </p:sp>
      <p:sp>
        <p:nvSpPr>
          <p:cNvPr id="21" name="Text 19"/>
          <p:cNvSpPr/>
          <p:nvPr/>
        </p:nvSpPr>
        <p:spPr>
          <a:xfrm>
            <a:off x="4956048" y="2301644"/>
            <a:ext cx="5669280" cy="384047"/>
          </a:xfrm>
          <a:prstGeom prst="rect">
            <a:avLst/>
          </a:prstGeom>
          <a:noFill/>
          <a:ln/>
        </p:spPr>
        <p:txBody>
          <a:bodyPr wrap="square" lIns="508" tIns="508" rIns="508" bIns="508" rtlCol="0" anchor="ctr">
            <a:normAutofit/>
          </a:bodyPr>
          <a:lstStyle/>
          <a:p>
            <a:pPr marL="0" indent="0" algn="l">
              <a:buNone/>
            </a:pPr>
            <a:r>
              <a:rPr lang="en-US" sz="1120" dirty="0">
                <a:solidFill>
                  <a:srgbClr val="1A1A1A"/>
                </a:solidFill>
                <a:latin typeface="Aptos" pitchFamily="34" charset="0"/>
                <a:ea typeface="Aptos" pitchFamily="34" charset="-122"/>
                <a:cs typeface="Aptos" pitchFamily="34" charset="-120"/>
              </a:rPr>
              <a:t>El incremento del precio de la vivienda y del alquiler reduce opciones reales de autonomía.</a:t>
            </a:r>
            <a:endParaRPr lang="en-US" sz="1120" dirty="0"/>
          </a:p>
        </p:txBody>
      </p:sp>
      <p:sp>
        <p:nvSpPr>
          <p:cNvPr id="22" name="Shape 20"/>
          <p:cNvSpPr/>
          <p:nvPr/>
        </p:nvSpPr>
        <p:spPr>
          <a:xfrm>
            <a:off x="4709160" y="3172968"/>
            <a:ext cx="6309360" cy="822960"/>
          </a:xfrm>
          <a:prstGeom prst="roundRect">
            <a:avLst>
              <a:gd name="adj" fmla="val 6667"/>
            </a:avLst>
          </a:prstGeom>
          <a:solidFill>
            <a:srgbClr val="FFFDF9"/>
          </a:solidFill>
          <a:ln w="11430">
            <a:solidFill>
              <a:srgbClr val="C00000"/>
            </a:solidFill>
            <a:prstDash val="solid"/>
          </a:ln>
        </p:spPr>
        <p:txBody>
          <a:bodyPr/>
          <a:lstStyle/>
          <a:p>
            <a:endParaRPr lang="es-ES" sz="2000"/>
          </a:p>
        </p:txBody>
      </p:sp>
      <p:sp>
        <p:nvSpPr>
          <p:cNvPr id="23" name="Text 21"/>
          <p:cNvSpPr/>
          <p:nvPr/>
        </p:nvSpPr>
        <p:spPr>
          <a:xfrm>
            <a:off x="4956048" y="3142011"/>
            <a:ext cx="2240280" cy="332709"/>
          </a:xfrm>
          <a:prstGeom prst="rect">
            <a:avLst/>
          </a:prstGeom>
          <a:noFill/>
          <a:ln/>
        </p:spPr>
        <p:txBody>
          <a:bodyPr wrap="square" lIns="508" tIns="508" rIns="508" bIns="508" rtlCol="0" anchor="ctr">
            <a:normAutofit/>
          </a:bodyPr>
          <a:lstStyle/>
          <a:p>
            <a:pPr marL="0" indent="0" algn="l">
              <a:buNone/>
            </a:pPr>
            <a:r>
              <a:rPr lang="en-US" sz="1400" b="1" dirty="0">
                <a:solidFill>
                  <a:srgbClr val="C80F1A"/>
                </a:solidFill>
                <a:latin typeface="Aptos" pitchFamily="34" charset="0"/>
                <a:ea typeface="Aptos" pitchFamily="34" charset="-122"/>
                <a:cs typeface="Aptos" pitchFamily="34" charset="-120"/>
              </a:rPr>
              <a:t>Más esfuerzo económico</a:t>
            </a:r>
            <a:endParaRPr lang="en-US" sz="1400" dirty="0"/>
          </a:p>
        </p:txBody>
      </p:sp>
      <p:sp>
        <p:nvSpPr>
          <p:cNvPr id="24" name="Text 22"/>
          <p:cNvSpPr/>
          <p:nvPr/>
        </p:nvSpPr>
        <p:spPr>
          <a:xfrm>
            <a:off x="4956048" y="3557016"/>
            <a:ext cx="5669280" cy="338328"/>
          </a:xfrm>
          <a:prstGeom prst="rect">
            <a:avLst/>
          </a:prstGeom>
          <a:noFill/>
          <a:ln/>
        </p:spPr>
        <p:txBody>
          <a:bodyPr wrap="square" lIns="508" tIns="508" rIns="508" bIns="508" rtlCol="0" anchor="ctr">
            <a:normAutofit/>
          </a:bodyPr>
          <a:lstStyle/>
          <a:p>
            <a:pPr marL="0" indent="0" algn="l">
              <a:buNone/>
            </a:pPr>
            <a:r>
              <a:rPr lang="en-US" sz="1120" dirty="0">
                <a:solidFill>
                  <a:srgbClr val="1A1A1A"/>
                </a:solidFill>
                <a:latin typeface="Aptos" pitchFamily="34" charset="0"/>
                <a:ea typeface="Aptos" pitchFamily="34" charset="-122"/>
                <a:cs typeface="Aptos" pitchFamily="34" charset="-120"/>
              </a:rPr>
              <a:t>La vivienda absorbe recursos y condiciona alimentación, salud, empleo y cuidados.</a:t>
            </a:r>
            <a:endParaRPr lang="en-US" sz="1120" dirty="0"/>
          </a:p>
        </p:txBody>
      </p:sp>
      <p:sp>
        <p:nvSpPr>
          <p:cNvPr id="25" name="Shape 23"/>
          <p:cNvSpPr/>
          <p:nvPr/>
        </p:nvSpPr>
        <p:spPr>
          <a:xfrm>
            <a:off x="4709160" y="4358163"/>
            <a:ext cx="6309360" cy="822960"/>
          </a:xfrm>
          <a:prstGeom prst="roundRect">
            <a:avLst>
              <a:gd name="adj" fmla="val 6667"/>
            </a:avLst>
          </a:prstGeom>
          <a:solidFill>
            <a:srgbClr val="FCF2EF"/>
          </a:solidFill>
          <a:ln w="11430">
            <a:solidFill>
              <a:srgbClr val="C80F1A"/>
            </a:solidFill>
            <a:prstDash val="solid"/>
          </a:ln>
        </p:spPr>
        <p:txBody>
          <a:bodyPr/>
          <a:lstStyle/>
          <a:p>
            <a:endParaRPr lang="es-ES"/>
          </a:p>
        </p:txBody>
      </p:sp>
      <p:sp>
        <p:nvSpPr>
          <p:cNvPr id="26" name="Text 24"/>
          <p:cNvSpPr/>
          <p:nvPr/>
        </p:nvSpPr>
        <p:spPr>
          <a:xfrm>
            <a:off x="4956048" y="4477035"/>
            <a:ext cx="2240280" cy="265176"/>
          </a:xfrm>
          <a:prstGeom prst="rect">
            <a:avLst/>
          </a:prstGeom>
          <a:noFill/>
          <a:ln/>
        </p:spPr>
        <p:txBody>
          <a:bodyPr wrap="square" lIns="508" tIns="508" rIns="508" bIns="508" rtlCol="0" anchor="ctr">
            <a:normAutofit fontScale="92500"/>
          </a:bodyPr>
          <a:lstStyle/>
          <a:p>
            <a:pPr marL="0" indent="0" algn="l">
              <a:buNone/>
            </a:pPr>
            <a:r>
              <a:rPr lang="en-US" sz="1400" b="1" dirty="0">
                <a:solidFill>
                  <a:srgbClr val="C80F1A"/>
                </a:solidFill>
                <a:latin typeface="Aptos" pitchFamily="34" charset="0"/>
                <a:ea typeface="Aptos" pitchFamily="34" charset="-122"/>
                <a:cs typeface="Aptos" pitchFamily="34" charset="-120"/>
              </a:rPr>
              <a:t>Más </a:t>
            </a:r>
            <a:r>
              <a:rPr lang="en-US" sz="1400" b="1" dirty="0" err="1">
                <a:solidFill>
                  <a:srgbClr val="C80F1A"/>
                </a:solidFill>
                <a:latin typeface="Aptos" pitchFamily="34" charset="0"/>
                <a:ea typeface="Aptos" pitchFamily="34" charset="-122"/>
                <a:cs typeface="Aptos" pitchFamily="34" charset="-120"/>
              </a:rPr>
              <a:t>inseguridad</a:t>
            </a:r>
            <a:r>
              <a:rPr lang="en-US" sz="1400" b="1" dirty="0">
                <a:solidFill>
                  <a:srgbClr val="C80F1A"/>
                </a:solidFill>
                <a:latin typeface="Aptos" pitchFamily="34" charset="0"/>
                <a:ea typeface="Aptos" pitchFamily="34" charset="-122"/>
                <a:cs typeface="Aptos" pitchFamily="34" charset="-120"/>
              </a:rPr>
              <a:t> residencial</a:t>
            </a:r>
            <a:endParaRPr lang="en-US" sz="1400" dirty="0"/>
          </a:p>
        </p:txBody>
      </p:sp>
      <p:sp>
        <p:nvSpPr>
          <p:cNvPr id="27" name="Text 25"/>
          <p:cNvSpPr/>
          <p:nvPr/>
        </p:nvSpPr>
        <p:spPr>
          <a:xfrm>
            <a:off x="4956048" y="4742211"/>
            <a:ext cx="5669280" cy="322684"/>
          </a:xfrm>
          <a:prstGeom prst="rect">
            <a:avLst/>
          </a:prstGeom>
          <a:noFill/>
          <a:ln/>
        </p:spPr>
        <p:txBody>
          <a:bodyPr wrap="square" lIns="508" tIns="508" rIns="508" bIns="508" rtlCol="0" anchor="ctr">
            <a:normAutofit/>
          </a:bodyPr>
          <a:lstStyle/>
          <a:p>
            <a:pPr marL="0" indent="0" algn="l">
              <a:buNone/>
            </a:pPr>
            <a:r>
              <a:rPr lang="en-US" sz="1120" dirty="0">
                <a:solidFill>
                  <a:srgbClr val="1A1A1A"/>
                </a:solidFill>
                <a:latin typeface="Aptos" pitchFamily="34" charset="0"/>
                <a:ea typeface="Aptos" pitchFamily="34" charset="-122"/>
                <a:cs typeface="Aptos" pitchFamily="34" charset="-120"/>
              </a:rPr>
              <a:t>La precariedad no siempre se ve: hay mujeres con techo, pero sin estabilidad ni red.</a:t>
            </a:r>
            <a:endParaRPr lang="en-US" sz="1120" dirty="0"/>
          </a:p>
        </p:txBody>
      </p:sp>
      <p:sp>
        <p:nvSpPr>
          <p:cNvPr id="28" name="Text 26"/>
          <p:cNvSpPr/>
          <p:nvPr/>
        </p:nvSpPr>
        <p:spPr>
          <a:xfrm>
            <a:off x="4709160" y="5503807"/>
            <a:ext cx="6309360" cy="456318"/>
          </a:xfrm>
          <a:prstGeom prst="rect">
            <a:avLst/>
          </a:prstGeom>
          <a:noFill/>
          <a:ln/>
        </p:spPr>
        <p:txBody>
          <a:bodyPr wrap="square" lIns="508" tIns="508" rIns="508" bIns="508" rtlCol="0" anchor="ctr">
            <a:normAutofit/>
          </a:bodyPr>
          <a:lstStyle/>
          <a:p>
            <a:pPr marL="0" indent="0" algn="ctr">
              <a:buNone/>
            </a:pPr>
            <a:r>
              <a:rPr lang="en-US" sz="1400" b="1" dirty="0">
                <a:solidFill>
                  <a:srgbClr val="1A1A1A"/>
                </a:solidFill>
                <a:latin typeface="Aptos" pitchFamily="34" charset="0"/>
                <a:ea typeface="Aptos" pitchFamily="34" charset="-122"/>
                <a:cs typeface="Aptos" pitchFamily="34" charset="-120"/>
              </a:rPr>
              <a:t>Este contexto justifica una respuesta que combine </a:t>
            </a:r>
          </a:p>
          <a:p>
            <a:pPr marL="0" indent="0" algn="ctr">
              <a:buNone/>
            </a:pPr>
            <a:r>
              <a:rPr lang="en-US" sz="1400" b="1" dirty="0" err="1">
                <a:solidFill>
                  <a:srgbClr val="1A1A1A"/>
                </a:solidFill>
                <a:latin typeface="Aptos" pitchFamily="34" charset="0"/>
                <a:ea typeface="Aptos" pitchFamily="34" charset="-122"/>
                <a:cs typeface="Aptos" pitchFamily="34" charset="-120"/>
              </a:rPr>
              <a:t>vivienda</a:t>
            </a:r>
            <a:r>
              <a:rPr lang="en-US" sz="1400" b="1" dirty="0">
                <a:solidFill>
                  <a:srgbClr val="1A1A1A"/>
                </a:solidFill>
                <a:latin typeface="Aptos" pitchFamily="34" charset="0"/>
                <a:ea typeface="Aptos" pitchFamily="34" charset="-122"/>
                <a:cs typeface="Aptos" pitchFamily="34" charset="-120"/>
              </a:rPr>
              <a:t>, acompañamiento y autonomía.</a:t>
            </a:r>
            <a:endParaRPr lang="en-US" sz="1400" dirty="0"/>
          </a:p>
        </p:txBody>
      </p:sp>
      <p:pic>
        <p:nvPicPr>
          <p:cNvPr id="33" name="Imagen 32">
            <a:extLst>
              <a:ext uri="{FF2B5EF4-FFF2-40B4-BE49-F238E27FC236}">
                <a16:creationId xmlns:a16="http://schemas.microsoft.com/office/drawing/2014/main" id="{F4D53670-2A61-8E3B-9280-7033C97D3929}"/>
              </a:ext>
            </a:extLst>
          </p:cNvPr>
          <p:cNvPicPr>
            <a:picLocks noChangeAspect="1"/>
          </p:cNvPicPr>
          <p:nvPr/>
        </p:nvPicPr>
        <p:blipFill>
          <a:blip r:embed="rId3"/>
          <a:stretch>
            <a:fillRect/>
          </a:stretch>
        </p:blipFill>
        <p:spPr>
          <a:xfrm>
            <a:off x="9406526" y="97250"/>
            <a:ext cx="1877170" cy="131092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BF7F3"/>
        </a:solidFill>
        <a:effectLst/>
      </p:bgPr>
    </p:bg>
    <p:spTree>
      <p:nvGrpSpPr>
        <p:cNvPr id="1" name=""/>
        <p:cNvGrpSpPr/>
        <p:nvPr/>
      </p:nvGrpSpPr>
      <p:grpSpPr>
        <a:xfrm>
          <a:off x="0" y="0"/>
          <a:ext cx="0" cy="0"/>
          <a:chOff x="0" y="0"/>
          <a:chExt cx="0" cy="0"/>
        </a:xfrm>
      </p:grpSpPr>
      <p:sp>
        <p:nvSpPr>
          <p:cNvPr id="4" name="Text 2"/>
          <p:cNvSpPr/>
          <p:nvPr/>
        </p:nvSpPr>
        <p:spPr>
          <a:xfrm>
            <a:off x="502920" y="450370"/>
            <a:ext cx="11155680" cy="438912"/>
          </a:xfrm>
          <a:prstGeom prst="rect">
            <a:avLst/>
          </a:prstGeom>
          <a:noFill/>
          <a:ln/>
        </p:spPr>
        <p:txBody>
          <a:bodyPr wrap="square" lIns="508" tIns="508" rIns="508" bIns="508" rtlCol="0" anchor="ctr">
            <a:normAutofit/>
          </a:bodyPr>
          <a:lstStyle/>
          <a:p>
            <a:pPr marL="0" indent="0" algn="l">
              <a:buNone/>
            </a:pPr>
            <a:r>
              <a:rPr lang="en-US" sz="2600" b="1" dirty="0">
                <a:solidFill>
                  <a:srgbClr val="1A1A1A"/>
                </a:solidFill>
                <a:latin typeface="Aptos Display" pitchFamily="34" charset="0"/>
                <a:ea typeface="Aptos Display" pitchFamily="34" charset="-122"/>
                <a:cs typeface="Aptos Display" pitchFamily="34" charset="-120"/>
              </a:rPr>
              <a:t>2. En qué consiste el Proyecto CLARA</a:t>
            </a:r>
            <a:endParaRPr lang="en-US" sz="2600" dirty="0"/>
          </a:p>
        </p:txBody>
      </p:sp>
      <p:sp>
        <p:nvSpPr>
          <p:cNvPr id="5" name="Text 3"/>
          <p:cNvSpPr/>
          <p:nvPr/>
        </p:nvSpPr>
        <p:spPr>
          <a:xfrm>
            <a:off x="502920" y="997688"/>
            <a:ext cx="10607040" cy="292608"/>
          </a:xfrm>
          <a:prstGeom prst="rect">
            <a:avLst/>
          </a:prstGeom>
          <a:noFill/>
          <a:ln/>
        </p:spPr>
        <p:txBody>
          <a:bodyPr wrap="square" lIns="508" tIns="508" rIns="508" bIns="508" rtlCol="0" anchor="ctr">
            <a:normAutofit/>
          </a:bodyPr>
          <a:lstStyle/>
          <a:p>
            <a:pPr marL="0" indent="0" algn="l">
              <a:buNone/>
            </a:pPr>
            <a:r>
              <a:rPr lang="en-US" sz="1350" dirty="0">
                <a:solidFill>
                  <a:srgbClr val="5A5A5A"/>
                </a:solidFill>
                <a:latin typeface="Aptos" pitchFamily="34" charset="0"/>
                <a:ea typeface="Aptos" pitchFamily="34" charset="-122"/>
                <a:cs typeface="Aptos" pitchFamily="34" charset="-120"/>
              </a:rPr>
              <a:t>Un recurso de vivienda temporal con acompañamiento integral</a:t>
            </a:r>
            <a:endParaRPr lang="en-US" sz="1350" dirty="0"/>
          </a:p>
        </p:txBody>
      </p:sp>
      <p:pic>
        <p:nvPicPr>
          <p:cNvPr id="6" name="Image 0" descr="/mnt/data/clara_collab_clean2.png"/>
          <p:cNvPicPr>
            <a:picLocks noChangeAspect="1"/>
          </p:cNvPicPr>
          <p:nvPr/>
        </p:nvPicPr>
        <p:blipFill>
          <a:blip r:embed="rId3"/>
          <a:srcRect l="27150" r="27150"/>
          <a:stretch/>
        </p:blipFill>
        <p:spPr>
          <a:xfrm>
            <a:off x="521208" y="2779776"/>
            <a:ext cx="4937760" cy="2743200"/>
          </a:xfrm>
          <a:prstGeom prst="rect">
            <a:avLst/>
          </a:prstGeom>
        </p:spPr>
      </p:pic>
      <p:sp>
        <p:nvSpPr>
          <p:cNvPr id="7" name="Shape 4"/>
          <p:cNvSpPr/>
          <p:nvPr/>
        </p:nvSpPr>
        <p:spPr>
          <a:xfrm>
            <a:off x="5897880" y="1783080"/>
            <a:ext cx="5440680" cy="4160520"/>
          </a:xfrm>
          <a:prstGeom prst="roundRect">
            <a:avLst>
              <a:gd name="adj" fmla="val 1758"/>
            </a:avLst>
          </a:prstGeom>
          <a:solidFill>
            <a:srgbClr val="FFFDF9"/>
          </a:solidFill>
          <a:ln w="13970">
            <a:solidFill>
              <a:srgbClr val="C80F1A"/>
            </a:solidFill>
            <a:prstDash val="solid"/>
          </a:ln>
        </p:spPr>
        <p:txBody>
          <a:bodyPr/>
          <a:lstStyle/>
          <a:p>
            <a:endParaRPr lang="es-ES"/>
          </a:p>
        </p:txBody>
      </p:sp>
      <p:sp>
        <p:nvSpPr>
          <p:cNvPr id="8" name="Text 5"/>
          <p:cNvSpPr/>
          <p:nvPr/>
        </p:nvSpPr>
        <p:spPr>
          <a:xfrm>
            <a:off x="6291072" y="2121408"/>
            <a:ext cx="4663440" cy="329184"/>
          </a:xfrm>
          <a:prstGeom prst="rect">
            <a:avLst/>
          </a:prstGeom>
          <a:noFill/>
          <a:ln/>
        </p:spPr>
        <p:txBody>
          <a:bodyPr wrap="square" lIns="508" tIns="508" rIns="508" bIns="508" rtlCol="0" anchor="ctr">
            <a:normAutofit/>
          </a:bodyPr>
          <a:lstStyle/>
          <a:p>
            <a:pPr marL="0" indent="0" algn="l">
              <a:buNone/>
            </a:pPr>
            <a:r>
              <a:rPr lang="en-US" sz="2200" b="1" dirty="0">
                <a:solidFill>
                  <a:srgbClr val="C80F1A"/>
                </a:solidFill>
                <a:latin typeface="Aptos" pitchFamily="34" charset="0"/>
                <a:ea typeface="Aptos" pitchFamily="34" charset="-122"/>
                <a:cs typeface="Aptos" pitchFamily="34" charset="-120"/>
              </a:rPr>
              <a:t>CLARA no es solo alojamiento</a:t>
            </a:r>
            <a:endParaRPr lang="en-US" sz="2200" dirty="0"/>
          </a:p>
        </p:txBody>
      </p:sp>
      <p:sp>
        <p:nvSpPr>
          <p:cNvPr id="9" name="Text 6"/>
          <p:cNvSpPr/>
          <p:nvPr/>
        </p:nvSpPr>
        <p:spPr>
          <a:xfrm>
            <a:off x="6291072" y="2670048"/>
            <a:ext cx="4526280" cy="868680"/>
          </a:xfrm>
          <a:prstGeom prst="rect">
            <a:avLst/>
          </a:prstGeom>
          <a:noFill/>
          <a:ln/>
        </p:spPr>
        <p:txBody>
          <a:bodyPr wrap="square" lIns="508" tIns="508" rIns="508" bIns="508" rtlCol="0" anchor="ctr">
            <a:normAutofit/>
          </a:bodyPr>
          <a:lstStyle/>
          <a:p>
            <a:pPr marL="0" indent="0" algn="l">
              <a:buNone/>
            </a:pPr>
            <a:r>
              <a:rPr lang="en-US" sz="1600" dirty="0">
                <a:solidFill>
                  <a:srgbClr val="1A1A1A"/>
                </a:solidFill>
                <a:latin typeface="Aptos" pitchFamily="34" charset="0"/>
                <a:ea typeface="Aptos" pitchFamily="34" charset="-122"/>
                <a:cs typeface="Aptos" pitchFamily="34" charset="-120"/>
              </a:rPr>
              <a:t>Es un espacio de seguridad residencial desde el que mujeres y familias pueden reorganizar su vida, reducir la incertidumbre y avanzar hacia una vivienda digna.</a:t>
            </a:r>
            <a:endParaRPr lang="en-US" sz="1600" dirty="0"/>
          </a:p>
        </p:txBody>
      </p:sp>
      <p:sp>
        <p:nvSpPr>
          <p:cNvPr id="10" name="Shape 7"/>
          <p:cNvSpPr/>
          <p:nvPr/>
        </p:nvSpPr>
        <p:spPr>
          <a:xfrm>
            <a:off x="6291072" y="3886200"/>
            <a:ext cx="4526280" cy="594360"/>
          </a:xfrm>
          <a:prstGeom prst="roundRect">
            <a:avLst>
              <a:gd name="adj" fmla="val 9231"/>
            </a:avLst>
          </a:prstGeom>
          <a:solidFill>
            <a:srgbClr val="FCF2EF"/>
          </a:solidFill>
          <a:ln w="10160">
            <a:solidFill>
              <a:srgbClr val="EFCAC5"/>
            </a:solidFill>
            <a:prstDash val="solid"/>
          </a:ln>
        </p:spPr>
        <p:txBody>
          <a:bodyPr/>
          <a:lstStyle/>
          <a:p>
            <a:endParaRPr lang="es-ES"/>
          </a:p>
        </p:txBody>
      </p:sp>
      <p:sp>
        <p:nvSpPr>
          <p:cNvPr id="11" name="Text 8"/>
          <p:cNvSpPr/>
          <p:nvPr/>
        </p:nvSpPr>
        <p:spPr>
          <a:xfrm>
            <a:off x="6492240" y="4069080"/>
            <a:ext cx="4114800" cy="164592"/>
          </a:xfrm>
          <a:prstGeom prst="rect">
            <a:avLst/>
          </a:prstGeom>
          <a:noFill/>
          <a:ln/>
        </p:spPr>
        <p:txBody>
          <a:bodyPr wrap="square" lIns="508" tIns="508" rIns="508" bIns="508" rtlCol="0" anchor="ctr">
            <a:normAutofit/>
          </a:bodyPr>
          <a:lstStyle/>
          <a:p>
            <a:pPr marL="0" indent="0" algn="ctr">
              <a:buNone/>
            </a:pPr>
            <a:r>
              <a:rPr lang="en-US" sz="1400" b="1" dirty="0">
                <a:solidFill>
                  <a:srgbClr val="1A1A1A"/>
                </a:solidFill>
                <a:latin typeface="Aptos" pitchFamily="34" charset="0"/>
                <a:ea typeface="Aptos" pitchFamily="34" charset="-122"/>
                <a:cs typeface="Aptos" pitchFamily="34" charset="-120"/>
              </a:rPr>
              <a:t>Vivienda temporal + acompañamiento integral</a:t>
            </a:r>
            <a:endParaRPr lang="en-US" sz="1400" dirty="0"/>
          </a:p>
        </p:txBody>
      </p:sp>
      <p:sp>
        <p:nvSpPr>
          <p:cNvPr id="12" name="Text 9"/>
          <p:cNvSpPr/>
          <p:nvPr/>
        </p:nvSpPr>
        <p:spPr>
          <a:xfrm>
            <a:off x="6400800" y="4864608"/>
            <a:ext cx="4297680" cy="384048"/>
          </a:xfrm>
          <a:prstGeom prst="rect">
            <a:avLst/>
          </a:prstGeom>
          <a:noFill/>
          <a:ln/>
        </p:spPr>
        <p:txBody>
          <a:bodyPr wrap="square" lIns="508" tIns="508" rIns="508" bIns="508" rtlCol="0" anchor="ctr">
            <a:normAutofit/>
          </a:bodyPr>
          <a:lstStyle/>
          <a:p>
            <a:pPr marL="0" indent="0" algn="ctr">
              <a:buNone/>
            </a:pPr>
            <a:r>
              <a:rPr lang="en-US" sz="1500" b="1" dirty="0">
                <a:solidFill>
                  <a:srgbClr val="1A1A1A"/>
                </a:solidFill>
                <a:latin typeface="Aptos" pitchFamily="34" charset="0"/>
                <a:ea typeface="Aptos" pitchFamily="34" charset="-122"/>
                <a:cs typeface="Aptos" pitchFamily="34" charset="-120"/>
              </a:rPr>
              <a:t>Finalidad: reconstruir proyectos de vida con autonomía y dignidad.</a:t>
            </a:r>
            <a:endParaRPr lang="en-US" sz="1500" dirty="0"/>
          </a:p>
        </p:txBody>
      </p:sp>
      <p:pic>
        <p:nvPicPr>
          <p:cNvPr id="17" name="Imagen 16">
            <a:extLst>
              <a:ext uri="{FF2B5EF4-FFF2-40B4-BE49-F238E27FC236}">
                <a16:creationId xmlns:a16="http://schemas.microsoft.com/office/drawing/2014/main" id="{9254E049-558A-0E44-5FCF-4027F9B3D6E3}"/>
              </a:ext>
            </a:extLst>
          </p:cNvPr>
          <p:cNvPicPr>
            <a:picLocks noChangeAspect="1"/>
          </p:cNvPicPr>
          <p:nvPr/>
        </p:nvPicPr>
        <p:blipFill>
          <a:blip r:embed="rId4"/>
          <a:stretch>
            <a:fillRect/>
          </a:stretch>
        </p:blipFill>
        <p:spPr>
          <a:xfrm>
            <a:off x="9461490" y="280302"/>
            <a:ext cx="1877731" cy="131075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BF7F3"/>
        </a:solidFill>
        <a:effectLst/>
      </p:bgPr>
    </p:bg>
    <p:spTree>
      <p:nvGrpSpPr>
        <p:cNvPr id="1" name=""/>
        <p:cNvGrpSpPr/>
        <p:nvPr/>
      </p:nvGrpSpPr>
      <p:grpSpPr>
        <a:xfrm>
          <a:off x="0" y="0"/>
          <a:ext cx="0" cy="0"/>
          <a:chOff x="0" y="0"/>
          <a:chExt cx="0" cy="0"/>
        </a:xfrm>
      </p:grpSpPr>
      <p:sp>
        <p:nvSpPr>
          <p:cNvPr id="4" name="Text 2"/>
          <p:cNvSpPr/>
          <p:nvPr/>
        </p:nvSpPr>
        <p:spPr>
          <a:xfrm>
            <a:off x="502920" y="384489"/>
            <a:ext cx="11155680" cy="438912"/>
          </a:xfrm>
          <a:prstGeom prst="rect">
            <a:avLst/>
          </a:prstGeom>
          <a:noFill/>
          <a:ln/>
        </p:spPr>
        <p:txBody>
          <a:bodyPr wrap="square" lIns="508" tIns="508" rIns="508" bIns="508" rtlCol="0" anchor="ctr">
            <a:normAutofit/>
          </a:bodyPr>
          <a:lstStyle/>
          <a:p>
            <a:pPr marL="0" indent="0" algn="l">
              <a:buNone/>
            </a:pPr>
            <a:r>
              <a:rPr lang="en-US" sz="2600" b="1" dirty="0">
                <a:solidFill>
                  <a:srgbClr val="1A1A1A"/>
                </a:solidFill>
                <a:latin typeface="Aptos Display" pitchFamily="34" charset="0"/>
                <a:ea typeface="Aptos Display" pitchFamily="34" charset="-122"/>
                <a:cs typeface="Aptos Display" pitchFamily="34" charset="-120"/>
              </a:rPr>
              <a:t>3. A quién va dirigido</a:t>
            </a:r>
            <a:endParaRPr lang="en-US" sz="2600" dirty="0"/>
          </a:p>
        </p:txBody>
      </p:sp>
      <p:sp>
        <p:nvSpPr>
          <p:cNvPr id="5" name="Text 3"/>
          <p:cNvSpPr/>
          <p:nvPr/>
        </p:nvSpPr>
        <p:spPr>
          <a:xfrm>
            <a:off x="502920" y="865926"/>
            <a:ext cx="10607040" cy="292608"/>
          </a:xfrm>
          <a:prstGeom prst="rect">
            <a:avLst/>
          </a:prstGeom>
          <a:noFill/>
          <a:ln/>
        </p:spPr>
        <p:txBody>
          <a:bodyPr wrap="square" lIns="508" tIns="508" rIns="508" bIns="508" rtlCol="0" anchor="ctr">
            <a:normAutofit/>
          </a:bodyPr>
          <a:lstStyle/>
          <a:p>
            <a:pPr marL="0" indent="0" algn="l">
              <a:buNone/>
            </a:pPr>
            <a:r>
              <a:rPr lang="en-US" sz="1350" dirty="0">
                <a:solidFill>
                  <a:srgbClr val="5A5A5A"/>
                </a:solidFill>
                <a:latin typeface="Aptos" pitchFamily="34" charset="0"/>
                <a:ea typeface="Aptos" pitchFamily="34" charset="-122"/>
                <a:cs typeface="Aptos" pitchFamily="34" charset="-120"/>
              </a:rPr>
              <a:t>Mujeres solas o madres con menores que necesitan acompañamiento integral</a:t>
            </a:r>
            <a:endParaRPr lang="en-US" sz="1350" dirty="0"/>
          </a:p>
        </p:txBody>
      </p:sp>
      <p:sp>
        <p:nvSpPr>
          <p:cNvPr id="6" name="Shape 4"/>
          <p:cNvSpPr/>
          <p:nvPr/>
        </p:nvSpPr>
        <p:spPr>
          <a:xfrm>
            <a:off x="681228" y="1733229"/>
            <a:ext cx="3383280" cy="3429000"/>
          </a:xfrm>
          <a:prstGeom prst="roundRect">
            <a:avLst>
              <a:gd name="adj" fmla="val 1892"/>
            </a:avLst>
          </a:prstGeom>
          <a:solidFill>
            <a:srgbClr val="FFFDF9"/>
          </a:solidFill>
          <a:ln w="10160">
            <a:solidFill>
              <a:srgbClr val="C00000"/>
            </a:solidFill>
            <a:prstDash val="solid"/>
          </a:ln>
        </p:spPr>
        <p:txBody>
          <a:bodyPr/>
          <a:lstStyle/>
          <a:p>
            <a:endParaRPr lang="es-ES"/>
          </a:p>
        </p:txBody>
      </p:sp>
      <p:sp>
        <p:nvSpPr>
          <p:cNvPr id="7" name="Text 5"/>
          <p:cNvSpPr/>
          <p:nvPr/>
        </p:nvSpPr>
        <p:spPr>
          <a:xfrm>
            <a:off x="1005840" y="2176272"/>
            <a:ext cx="2743200" cy="274320"/>
          </a:xfrm>
          <a:prstGeom prst="rect">
            <a:avLst/>
          </a:prstGeom>
          <a:noFill/>
          <a:ln/>
        </p:spPr>
        <p:txBody>
          <a:bodyPr wrap="square" lIns="508" tIns="508" rIns="508" bIns="508" rtlCol="0" anchor="ctr">
            <a:normAutofit/>
          </a:bodyPr>
          <a:lstStyle/>
          <a:p>
            <a:pPr marL="0" indent="0" algn="ctr">
              <a:buNone/>
            </a:pPr>
            <a:r>
              <a:rPr lang="en-US" sz="2000" b="1" dirty="0">
                <a:solidFill>
                  <a:srgbClr val="C80F1A"/>
                </a:solidFill>
                <a:latin typeface="Aptos" pitchFamily="34" charset="0"/>
                <a:ea typeface="Aptos" pitchFamily="34" charset="-122"/>
                <a:cs typeface="Aptos" pitchFamily="34" charset="-120"/>
              </a:rPr>
              <a:t>Perfil principal</a:t>
            </a:r>
            <a:endParaRPr lang="en-US" sz="2000" dirty="0"/>
          </a:p>
        </p:txBody>
      </p:sp>
      <p:sp>
        <p:nvSpPr>
          <p:cNvPr id="8" name="Text 6"/>
          <p:cNvSpPr/>
          <p:nvPr/>
        </p:nvSpPr>
        <p:spPr>
          <a:xfrm>
            <a:off x="1115568" y="2907792"/>
            <a:ext cx="2514600" cy="256032"/>
          </a:xfrm>
          <a:prstGeom prst="rect">
            <a:avLst/>
          </a:prstGeom>
          <a:noFill/>
          <a:ln/>
        </p:spPr>
        <p:txBody>
          <a:bodyPr wrap="square" lIns="508" tIns="508" rIns="508" bIns="508" rtlCol="0" anchor="ctr">
            <a:normAutofit/>
          </a:bodyPr>
          <a:lstStyle/>
          <a:p>
            <a:pPr marL="0" indent="0" algn="ctr">
              <a:buNone/>
            </a:pPr>
            <a:r>
              <a:rPr lang="en-US" sz="2200" b="1" dirty="0">
                <a:solidFill>
                  <a:srgbClr val="1A1A1A"/>
                </a:solidFill>
                <a:latin typeface="Aptos" pitchFamily="34" charset="0"/>
                <a:ea typeface="Aptos" pitchFamily="34" charset="-122"/>
                <a:cs typeface="Aptos" pitchFamily="34" charset="-120"/>
              </a:rPr>
              <a:t>Mujeres solas</a:t>
            </a:r>
            <a:endParaRPr lang="en-US" sz="2200" dirty="0"/>
          </a:p>
        </p:txBody>
      </p:sp>
      <p:sp>
        <p:nvSpPr>
          <p:cNvPr id="9" name="Text 7"/>
          <p:cNvSpPr/>
          <p:nvPr/>
        </p:nvSpPr>
        <p:spPr>
          <a:xfrm>
            <a:off x="914400" y="3520440"/>
            <a:ext cx="2926080" cy="292608"/>
          </a:xfrm>
          <a:prstGeom prst="rect">
            <a:avLst/>
          </a:prstGeom>
          <a:noFill/>
          <a:ln/>
        </p:spPr>
        <p:txBody>
          <a:bodyPr wrap="square" lIns="508" tIns="508" rIns="508" bIns="508" rtlCol="0" anchor="ctr">
            <a:normAutofit/>
          </a:bodyPr>
          <a:lstStyle/>
          <a:p>
            <a:pPr marL="0" indent="0" algn="ctr">
              <a:buNone/>
            </a:pPr>
            <a:r>
              <a:rPr lang="en-US" sz="2000" b="1" dirty="0">
                <a:solidFill>
                  <a:srgbClr val="1A1A1A"/>
                </a:solidFill>
                <a:latin typeface="Aptos" pitchFamily="34" charset="0"/>
                <a:ea typeface="Aptos" pitchFamily="34" charset="-122"/>
                <a:cs typeface="Aptos" pitchFamily="34" charset="-120"/>
              </a:rPr>
              <a:t>Madres con menores a cargo</a:t>
            </a:r>
            <a:endParaRPr lang="en-US" sz="2000" dirty="0"/>
          </a:p>
        </p:txBody>
      </p:sp>
      <p:sp>
        <p:nvSpPr>
          <p:cNvPr id="10" name="Text 8"/>
          <p:cNvSpPr/>
          <p:nvPr/>
        </p:nvSpPr>
        <p:spPr>
          <a:xfrm>
            <a:off x="1051560" y="4343400"/>
            <a:ext cx="2697480" cy="411480"/>
          </a:xfrm>
          <a:prstGeom prst="rect">
            <a:avLst/>
          </a:prstGeom>
          <a:noFill/>
          <a:ln/>
        </p:spPr>
        <p:txBody>
          <a:bodyPr wrap="square" lIns="508" tIns="508" rIns="508" bIns="508" rtlCol="0" anchor="ctr">
            <a:normAutofit/>
          </a:bodyPr>
          <a:lstStyle/>
          <a:p>
            <a:pPr marL="0" indent="0" algn="ctr">
              <a:buNone/>
            </a:pPr>
            <a:r>
              <a:rPr lang="en-US" sz="1400" dirty="0">
                <a:solidFill>
                  <a:srgbClr val="5A5A5A"/>
                </a:solidFill>
                <a:latin typeface="Aptos" pitchFamily="34" charset="0"/>
                <a:ea typeface="Aptos" pitchFamily="34" charset="-122"/>
                <a:cs typeface="Aptos" pitchFamily="34" charset="-120"/>
              </a:rPr>
              <a:t>Con especiales dificultades de acceso a una vivienda digna y estable.</a:t>
            </a:r>
            <a:endParaRPr lang="en-US" sz="1400" dirty="0"/>
          </a:p>
        </p:txBody>
      </p:sp>
      <p:sp>
        <p:nvSpPr>
          <p:cNvPr id="11" name="Text 9"/>
          <p:cNvSpPr/>
          <p:nvPr/>
        </p:nvSpPr>
        <p:spPr>
          <a:xfrm>
            <a:off x="4663440" y="1732788"/>
            <a:ext cx="6309360" cy="329184"/>
          </a:xfrm>
          <a:prstGeom prst="rect">
            <a:avLst/>
          </a:prstGeom>
          <a:noFill/>
          <a:ln/>
        </p:spPr>
        <p:txBody>
          <a:bodyPr wrap="square" lIns="508" tIns="508" rIns="508" bIns="508" rtlCol="0" anchor="ctr">
            <a:normAutofit lnSpcReduction="10000"/>
          </a:bodyPr>
          <a:lstStyle/>
          <a:p>
            <a:pPr marL="0" indent="0" algn="l">
              <a:buNone/>
            </a:pPr>
            <a:r>
              <a:rPr lang="en-US" sz="2200" b="1" dirty="0">
                <a:solidFill>
                  <a:srgbClr val="1A1A1A"/>
                </a:solidFill>
                <a:latin typeface="Aptos" pitchFamily="34" charset="0"/>
                <a:ea typeface="Aptos" pitchFamily="34" charset="-122"/>
                <a:cs typeface="Aptos" pitchFamily="34" charset="-120"/>
              </a:rPr>
              <a:t>Vulnerabilidades que se cruzan</a:t>
            </a:r>
            <a:endParaRPr lang="en-US" sz="2200" dirty="0"/>
          </a:p>
        </p:txBody>
      </p:sp>
      <p:sp>
        <p:nvSpPr>
          <p:cNvPr id="12" name="Shape 10"/>
          <p:cNvSpPr/>
          <p:nvPr/>
        </p:nvSpPr>
        <p:spPr>
          <a:xfrm>
            <a:off x="4663440" y="2606040"/>
            <a:ext cx="2834640" cy="384048"/>
          </a:xfrm>
          <a:prstGeom prst="roundRect">
            <a:avLst>
              <a:gd name="adj" fmla="val 19048"/>
            </a:avLst>
          </a:prstGeom>
          <a:solidFill>
            <a:srgbClr val="FFFDF9"/>
          </a:solidFill>
          <a:ln w="10160">
            <a:solidFill>
              <a:srgbClr val="C00000"/>
            </a:solidFill>
            <a:prstDash val="solid"/>
          </a:ln>
        </p:spPr>
        <p:txBody>
          <a:bodyPr/>
          <a:lstStyle/>
          <a:p>
            <a:endParaRPr lang="es-ES"/>
          </a:p>
        </p:txBody>
      </p:sp>
      <p:sp>
        <p:nvSpPr>
          <p:cNvPr id="13" name="Text 11"/>
          <p:cNvSpPr/>
          <p:nvPr/>
        </p:nvSpPr>
        <p:spPr>
          <a:xfrm>
            <a:off x="4773168" y="2706624"/>
            <a:ext cx="2615184" cy="164592"/>
          </a:xfrm>
          <a:prstGeom prst="rect">
            <a:avLst/>
          </a:prstGeom>
          <a:noFill/>
          <a:ln/>
        </p:spPr>
        <p:txBody>
          <a:bodyPr wrap="square" lIns="508" tIns="508" rIns="508" bIns="508" rtlCol="0" anchor="ctr">
            <a:normAutofit fontScale="77500" lnSpcReduction="20000"/>
          </a:bodyPr>
          <a:lstStyle/>
          <a:p>
            <a:pPr marL="0" indent="0" algn="ctr">
              <a:buNone/>
            </a:pPr>
            <a:r>
              <a:rPr lang="en-US" sz="1500" b="1" dirty="0">
                <a:solidFill>
                  <a:srgbClr val="1A1A1A"/>
                </a:solidFill>
                <a:latin typeface="Aptos" pitchFamily="34" charset="0"/>
                <a:ea typeface="Aptos" pitchFamily="34" charset="-122"/>
                <a:cs typeface="Aptos" pitchFamily="34" charset="-120"/>
              </a:rPr>
              <a:t>Precariedad</a:t>
            </a:r>
            <a:r>
              <a:rPr lang="en-US" sz="1100" b="1" dirty="0">
                <a:solidFill>
                  <a:srgbClr val="1A1A1A"/>
                </a:solidFill>
                <a:latin typeface="Aptos" pitchFamily="34" charset="0"/>
                <a:ea typeface="Aptos" pitchFamily="34" charset="-122"/>
                <a:cs typeface="Aptos" pitchFamily="34" charset="-120"/>
              </a:rPr>
              <a:t> </a:t>
            </a:r>
            <a:r>
              <a:rPr lang="en-US" sz="1500" b="1" dirty="0">
                <a:solidFill>
                  <a:srgbClr val="1A1A1A"/>
                </a:solidFill>
                <a:latin typeface="Aptos" pitchFamily="34" charset="0"/>
                <a:ea typeface="Aptos" pitchFamily="34" charset="-122"/>
                <a:cs typeface="Aptos" pitchFamily="34" charset="-120"/>
              </a:rPr>
              <a:t>económica</a:t>
            </a:r>
            <a:endParaRPr lang="en-US" sz="1100" dirty="0"/>
          </a:p>
        </p:txBody>
      </p:sp>
      <p:sp>
        <p:nvSpPr>
          <p:cNvPr id="14" name="Shape 12"/>
          <p:cNvSpPr/>
          <p:nvPr/>
        </p:nvSpPr>
        <p:spPr>
          <a:xfrm>
            <a:off x="7772400" y="2606040"/>
            <a:ext cx="2834640" cy="384048"/>
          </a:xfrm>
          <a:prstGeom prst="roundRect">
            <a:avLst>
              <a:gd name="adj" fmla="val 19048"/>
            </a:avLst>
          </a:prstGeom>
          <a:solidFill>
            <a:srgbClr val="FFFDF9"/>
          </a:solidFill>
          <a:ln w="10160">
            <a:solidFill>
              <a:srgbClr val="C00000"/>
            </a:solidFill>
            <a:prstDash val="solid"/>
          </a:ln>
        </p:spPr>
        <p:txBody>
          <a:bodyPr/>
          <a:lstStyle/>
          <a:p>
            <a:endParaRPr lang="es-ES" dirty="0"/>
          </a:p>
        </p:txBody>
      </p:sp>
      <p:sp>
        <p:nvSpPr>
          <p:cNvPr id="15" name="Text 13"/>
          <p:cNvSpPr/>
          <p:nvPr/>
        </p:nvSpPr>
        <p:spPr>
          <a:xfrm>
            <a:off x="7882128" y="2706624"/>
            <a:ext cx="2615184" cy="164592"/>
          </a:xfrm>
          <a:prstGeom prst="rect">
            <a:avLst/>
          </a:prstGeom>
          <a:noFill/>
          <a:ln/>
        </p:spPr>
        <p:txBody>
          <a:bodyPr wrap="square" lIns="508" tIns="508" rIns="508" bIns="508" rtlCol="0" anchor="ctr">
            <a:noAutofit/>
          </a:bodyPr>
          <a:lstStyle/>
          <a:p>
            <a:pPr marL="0" indent="0" algn="ctr">
              <a:buNone/>
            </a:pPr>
            <a:r>
              <a:rPr lang="en-US" sz="1200" b="1" dirty="0">
                <a:latin typeface="Aptos" pitchFamily="34" charset="0"/>
                <a:ea typeface="Aptos" pitchFamily="34" charset="-122"/>
                <a:cs typeface="Aptos" pitchFamily="34" charset="-120"/>
              </a:rPr>
              <a:t>Falta de redes de apoyo</a:t>
            </a:r>
            <a:endParaRPr lang="en-US" sz="1200" dirty="0"/>
          </a:p>
        </p:txBody>
      </p:sp>
      <p:sp>
        <p:nvSpPr>
          <p:cNvPr id="16" name="Shape 14"/>
          <p:cNvSpPr/>
          <p:nvPr/>
        </p:nvSpPr>
        <p:spPr>
          <a:xfrm>
            <a:off x="4663440" y="3319272"/>
            <a:ext cx="2834640" cy="384048"/>
          </a:xfrm>
          <a:prstGeom prst="roundRect">
            <a:avLst>
              <a:gd name="adj" fmla="val 19048"/>
            </a:avLst>
          </a:prstGeom>
          <a:solidFill>
            <a:srgbClr val="FFFDF9"/>
          </a:solidFill>
          <a:ln w="10160">
            <a:solidFill>
              <a:srgbClr val="C00000"/>
            </a:solidFill>
            <a:prstDash val="solid"/>
          </a:ln>
        </p:spPr>
        <p:txBody>
          <a:bodyPr/>
          <a:lstStyle/>
          <a:p>
            <a:endParaRPr lang="es-ES"/>
          </a:p>
        </p:txBody>
      </p:sp>
      <p:sp>
        <p:nvSpPr>
          <p:cNvPr id="17" name="Text 15"/>
          <p:cNvSpPr/>
          <p:nvPr/>
        </p:nvSpPr>
        <p:spPr>
          <a:xfrm>
            <a:off x="4773168" y="3419856"/>
            <a:ext cx="2615184" cy="164592"/>
          </a:xfrm>
          <a:prstGeom prst="rect">
            <a:avLst/>
          </a:prstGeom>
          <a:noFill/>
          <a:ln/>
        </p:spPr>
        <p:txBody>
          <a:bodyPr wrap="square" lIns="508" tIns="508" rIns="508" bIns="508" rtlCol="0" anchor="ctr">
            <a:noAutofit/>
          </a:bodyPr>
          <a:lstStyle/>
          <a:p>
            <a:pPr marL="0" indent="0" algn="ctr">
              <a:buNone/>
            </a:pPr>
            <a:r>
              <a:rPr lang="en-US" sz="1200" b="1" dirty="0">
                <a:solidFill>
                  <a:srgbClr val="1A1A1A"/>
                </a:solidFill>
                <a:latin typeface="Aptos" pitchFamily="34" charset="0"/>
                <a:ea typeface="Aptos" pitchFamily="34" charset="-122"/>
                <a:cs typeface="Aptos" pitchFamily="34" charset="-120"/>
              </a:rPr>
              <a:t>Sobrecarga de cuidados</a:t>
            </a:r>
            <a:endParaRPr lang="en-US" sz="1200" dirty="0"/>
          </a:p>
        </p:txBody>
      </p:sp>
      <p:sp>
        <p:nvSpPr>
          <p:cNvPr id="18" name="Shape 16"/>
          <p:cNvSpPr/>
          <p:nvPr/>
        </p:nvSpPr>
        <p:spPr>
          <a:xfrm>
            <a:off x="7772400" y="3319272"/>
            <a:ext cx="2834640" cy="384048"/>
          </a:xfrm>
          <a:prstGeom prst="roundRect">
            <a:avLst>
              <a:gd name="adj" fmla="val 19048"/>
            </a:avLst>
          </a:prstGeom>
          <a:solidFill>
            <a:srgbClr val="FFFDF9"/>
          </a:solidFill>
          <a:ln w="10160">
            <a:solidFill>
              <a:srgbClr val="C00000"/>
            </a:solidFill>
            <a:prstDash val="solid"/>
          </a:ln>
        </p:spPr>
        <p:txBody>
          <a:bodyPr/>
          <a:lstStyle/>
          <a:p>
            <a:endParaRPr lang="es-ES"/>
          </a:p>
        </p:txBody>
      </p:sp>
      <p:sp>
        <p:nvSpPr>
          <p:cNvPr id="19" name="Text 17"/>
          <p:cNvSpPr/>
          <p:nvPr/>
        </p:nvSpPr>
        <p:spPr>
          <a:xfrm>
            <a:off x="7882128" y="3419856"/>
            <a:ext cx="2615184" cy="164592"/>
          </a:xfrm>
          <a:prstGeom prst="rect">
            <a:avLst/>
          </a:prstGeom>
          <a:noFill/>
          <a:ln/>
        </p:spPr>
        <p:txBody>
          <a:bodyPr wrap="square" lIns="508" tIns="508" rIns="508" bIns="508" rtlCol="0" anchor="ctr">
            <a:noAutofit/>
          </a:bodyPr>
          <a:lstStyle/>
          <a:p>
            <a:pPr marL="0" indent="0" algn="ctr">
              <a:buNone/>
            </a:pPr>
            <a:r>
              <a:rPr lang="en-US" sz="1200" b="1" dirty="0">
                <a:solidFill>
                  <a:srgbClr val="1A1A1A"/>
                </a:solidFill>
                <a:latin typeface="Aptos" pitchFamily="34" charset="0"/>
                <a:ea typeface="Aptos" pitchFamily="34" charset="-122"/>
                <a:cs typeface="Aptos" pitchFamily="34" charset="-120"/>
              </a:rPr>
              <a:t>Procesos migratorios</a:t>
            </a:r>
            <a:endParaRPr lang="en-US" sz="1200" dirty="0"/>
          </a:p>
        </p:txBody>
      </p:sp>
      <p:sp>
        <p:nvSpPr>
          <p:cNvPr id="20" name="Shape 18"/>
          <p:cNvSpPr/>
          <p:nvPr/>
        </p:nvSpPr>
        <p:spPr>
          <a:xfrm>
            <a:off x="4663440" y="4032504"/>
            <a:ext cx="2834640" cy="384048"/>
          </a:xfrm>
          <a:prstGeom prst="roundRect">
            <a:avLst>
              <a:gd name="adj" fmla="val 19048"/>
            </a:avLst>
          </a:prstGeom>
          <a:solidFill>
            <a:srgbClr val="FFFDF9"/>
          </a:solidFill>
          <a:ln w="10160">
            <a:solidFill>
              <a:srgbClr val="C00000"/>
            </a:solidFill>
            <a:prstDash val="solid"/>
          </a:ln>
        </p:spPr>
        <p:txBody>
          <a:bodyPr/>
          <a:lstStyle/>
          <a:p>
            <a:endParaRPr lang="es-ES"/>
          </a:p>
        </p:txBody>
      </p:sp>
      <p:sp>
        <p:nvSpPr>
          <p:cNvPr id="21" name="Text 19"/>
          <p:cNvSpPr/>
          <p:nvPr/>
        </p:nvSpPr>
        <p:spPr>
          <a:xfrm>
            <a:off x="4773168" y="4133088"/>
            <a:ext cx="2615184" cy="164592"/>
          </a:xfrm>
          <a:prstGeom prst="rect">
            <a:avLst/>
          </a:prstGeom>
          <a:noFill/>
          <a:ln/>
        </p:spPr>
        <p:txBody>
          <a:bodyPr wrap="square" lIns="508" tIns="508" rIns="508" bIns="508" rtlCol="0" anchor="ctr">
            <a:noAutofit/>
          </a:bodyPr>
          <a:lstStyle/>
          <a:p>
            <a:pPr marL="0" indent="0" algn="ctr">
              <a:buNone/>
            </a:pPr>
            <a:r>
              <a:rPr lang="en-US" sz="1200" b="1" dirty="0">
                <a:solidFill>
                  <a:srgbClr val="1A1A1A"/>
                </a:solidFill>
                <a:latin typeface="Aptos" pitchFamily="34" charset="0"/>
                <a:ea typeface="Aptos" pitchFamily="34" charset="-122"/>
                <a:cs typeface="Aptos" pitchFamily="34" charset="-120"/>
              </a:rPr>
              <a:t>Fragilidad emocional</a:t>
            </a:r>
            <a:endParaRPr lang="en-US" sz="1200" dirty="0"/>
          </a:p>
        </p:txBody>
      </p:sp>
      <p:sp>
        <p:nvSpPr>
          <p:cNvPr id="22" name="Shape 20"/>
          <p:cNvSpPr/>
          <p:nvPr/>
        </p:nvSpPr>
        <p:spPr>
          <a:xfrm>
            <a:off x="7772400" y="4032504"/>
            <a:ext cx="2834640" cy="384048"/>
          </a:xfrm>
          <a:prstGeom prst="roundRect">
            <a:avLst>
              <a:gd name="adj" fmla="val 19048"/>
            </a:avLst>
          </a:prstGeom>
          <a:solidFill>
            <a:srgbClr val="FFFDF9"/>
          </a:solidFill>
          <a:ln w="10160">
            <a:solidFill>
              <a:srgbClr val="C00000"/>
            </a:solidFill>
            <a:prstDash val="solid"/>
          </a:ln>
        </p:spPr>
        <p:txBody>
          <a:bodyPr/>
          <a:lstStyle/>
          <a:p>
            <a:endParaRPr lang="es-ES"/>
          </a:p>
        </p:txBody>
      </p:sp>
      <p:sp>
        <p:nvSpPr>
          <p:cNvPr id="23" name="Text 21"/>
          <p:cNvSpPr/>
          <p:nvPr/>
        </p:nvSpPr>
        <p:spPr>
          <a:xfrm>
            <a:off x="7882128" y="4133088"/>
            <a:ext cx="2615184" cy="164592"/>
          </a:xfrm>
          <a:prstGeom prst="rect">
            <a:avLst/>
          </a:prstGeom>
          <a:noFill/>
          <a:ln/>
        </p:spPr>
        <p:txBody>
          <a:bodyPr wrap="square" lIns="508" tIns="508" rIns="508" bIns="508" rtlCol="0" anchor="ctr">
            <a:noAutofit/>
          </a:bodyPr>
          <a:lstStyle/>
          <a:p>
            <a:pPr marL="0" indent="0" algn="ctr">
              <a:buNone/>
            </a:pPr>
            <a:r>
              <a:rPr lang="en-US" sz="1200" b="1" dirty="0">
                <a:solidFill>
                  <a:srgbClr val="1A1A1A"/>
                </a:solidFill>
                <a:latin typeface="Aptos" pitchFamily="34" charset="0"/>
                <a:ea typeface="Aptos" pitchFamily="34" charset="-122"/>
                <a:cs typeface="Aptos" pitchFamily="34" charset="-120"/>
              </a:rPr>
              <a:t>Dificultades jurídicas o administrativas</a:t>
            </a:r>
            <a:endParaRPr lang="en-US" sz="1200" dirty="0"/>
          </a:p>
        </p:txBody>
      </p:sp>
      <p:sp>
        <p:nvSpPr>
          <p:cNvPr id="24" name="Shape 22"/>
          <p:cNvSpPr/>
          <p:nvPr/>
        </p:nvSpPr>
        <p:spPr>
          <a:xfrm>
            <a:off x="4663440" y="5120640"/>
            <a:ext cx="5989320" cy="640080"/>
          </a:xfrm>
          <a:prstGeom prst="roundRect">
            <a:avLst>
              <a:gd name="adj" fmla="val 8571"/>
            </a:avLst>
          </a:prstGeom>
          <a:solidFill>
            <a:srgbClr val="F8E5E1"/>
          </a:solidFill>
          <a:ln w="11430">
            <a:solidFill>
              <a:srgbClr val="C80F1A"/>
            </a:solidFill>
            <a:prstDash val="solid"/>
          </a:ln>
        </p:spPr>
        <p:txBody>
          <a:bodyPr/>
          <a:lstStyle/>
          <a:p>
            <a:endParaRPr lang="es-ES"/>
          </a:p>
        </p:txBody>
      </p:sp>
      <p:sp>
        <p:nvSpPr>
          <p:cNvPr id="25" name="Text 23"/>
          <p:cNvSpPr/>
          <p:nvPr/>
        </p:nvSpPr>
        <p:spPr>
          <a:xfrm>
            <a:off x="4956048" y="5321808"/>
            <a:ext cx="5394960" cy="164592"/>
          </a:xfrm>
          <a:prstGeom prst="rect">
            <a:avLst/>
          </a:prstGeom>
          <a:noFill/>
          <a:ln/>
        </p:spPr>
        <p:txBody>
          <a:bodyPr wrap="square" lIns="508" tIns="508" rIns="508" bIns="508" rtlCol="0" anchor="ctr">
            <a:normAutofit/>
          </a:bodyPr>
          <a:lstStyle/>
          <a:p>
            <a:pPr marL="0" indent="0" algn="ctr">
              <a:buNone/>
            </a:pPr>
            <a:r>
              <a:rPr lang="en-US" sz="1350" b="1" dirty="0">
                <a:solidFill>
                  <a:srgbClr val="1A1A1A"/>
                </a:solidFill>
                <a:latin typeface="Aptos" pitchFamily="34" charset="0"/>
                <a:ea typeface="Aptos" pitchFamily="34" charset="-122"/>
                <a:cs typeface="Aptos" pitchFamily="34" charset="-120"/>
              </a:rPr>
              <a:t>La vivienda no puede separarse de cuidados, ingresos, salud emocional y red social.</a:t>
            </a:r>
            <a:endParaRPr lang="en-US" sz="1350" dirty="0"/>
          </a:p>
        </p:txBody>
      </p:sp>
      <p:sp>
        <p:nvSpPr>
          <p:cNvPr id="26" name="Shape 24"/>
          <p:cNvSpPr/>
          <p:nvPr/>
        </p:nvSpPr>
        <p:spPr>
          <a:xfrm>
            <a:off x="502920" y="6437376"/>
            <a:ext cx="11155680" cy="0"/>
          </a:xfrm>
          <a:prstGeom prst="line">
            <a:avLst/>
          </a:prstGeom>
          <a:noFill/>
          <a:ln w="12700">
            <a:solidFill>
              <a:srgbClr val="E6DAD5"/>
            </a:solidFill>
            <a:prstDash val="solid"/>
          </a:ln>
        </p:spPr>
        <p:txBody>
          <a:bodyPr/>
          <a:lstStyle/>
          <a:p>
            <a:endParaRPr lang="es-ES"/>
          </a:p>
        </p:txBody>
      </p:sp>
      <p:pic>
        <p:nvPicPr>
          <p:cNvPr id="30" name="Imagen 29">
            <a:extLst>
              <a:ext uri="{FF2B5EF4-FFF2-40B4-BE49-F238E27FC236}">
                <a16:creationId xmlns:a16="http://schemas.microsoft.com/office/drawing/2014/main" id="{12ECD4DA-2FC7-DC22-2B20-831AA2600C69}"/>
              </a:ext>
            </a:extLst>
          </p:cNvPr>
          <p:cNvPicPr>
            <a:picLocks noChangeAspect="1"/>
          </p:cNvPicPr>
          <p:nvPr/>
        </p:nvPicPr>
        <p:blipFill>
          <a:blip r:embed="rId3"/>
          <a:stretch>
            <a:fillRect/>
          </a:stretch>
        </p:blipFill>
        <p:spPr>
          <a:xfrm>
            <a:off x="9310493" y="269577"/>
            <a:ext cx="1877731" cy="131075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BF7F3"/>
        </a:solidFill>
        <a:effectLst/>
      </p:bgPr>
    </p:bg>
    <p:spTree>
      <p:nvGrpSpPr>
        <p:cNvPr id="1" name=""/>
        <p:cNvGrpSpPr/>
        <p:nvPr/>
      </p:nvGrpSpPr>
      <p:grpSpPr>
        <a:xfrm>
          <a:off x="0" y="0"/>
          <a:ext cx="0" cy="0"/>
          <a:chOff x="0" y="0"/>
          <a:chExt cx="0" cy="0"/>
        </a:xfrm>
      </p:grpSpPr>
      <p:sp>
        <p:nvSpPr>
          <p:cNvPr id="4" name="Text 2"/>
          <p:cNvSpPr/>
          <p:nvPr/>
        </p:nvSpPr>
        <p:spPr>
          <a:xfrm>
            <a:off x="521208" y="420623"/>
            <a:ext cx="11155680" cy="438912"/>
          </a:xfrm>
          <a:prstGeom prst="rect">
            <a:avLst/>
          </a:prstGeom>
          <a:noFill/>
          <a:ln/>
        </p:spPr>
        <p:txBody>
          <a:bodyPr wrap="square" lIns="508" tIns="508" rIns="508" bIns="508" rtlCol="0" anchor="ctr">
            <a:normAutofit/>
          </a:bodyPr>
          <a:lstStyle/>
          <a:p>
            <a:pPr marL="0" indent="0" algn="l">
              <a:buNone/>
            </a:pPr>
            <a:r>
              <a:rPr lang="en-US" sz="2600" b="1" dirty="0">
                <a:solidFill>
                  <a:srgbClr val="1A1A1A"/>
                </a:solidFill>
                <a:latin typeface="Aptos Display" pitchFamily="34" charset="0"/>
                <a:ea typeface="Aptos Display" pitchFamily="34" charset="-122"/>
                <a:cs typeface="Aptos Display" pitchFamily="34" charset="-120"/>
              </a:rPr>
              <a:t>4. Qué actuaciones llevamos a cabo</a:t>
            </a:r>
            <a:endParaRPr lang="en-US" sz="2600" dirty="0"/>
          </a:p>
        </p:txBody>
      </p:sp>
      <p:sp>
        <p:nvSpPr>
          <p:cNvPr id="5" name="Text 3"/>
          <p:cNvSpPr/>
          <p:nvPr/>
        </p:nvSpPr>
        <p:spPr>
          <a:xfrm>
            <a:off x="548640" y="1010963"/>
            <a:ext cx="10607040" cy="292608"/>
          </a:xfrm>
          <a:prstGeom prst="rect">
            <a:avLst/>
          </a:prstGeom>
          <a:noFill/>
          <a:ln/>
        </p:spPr>
        <p:txBody>
          <a:bodyPr wrap="square" lIns="508" tIns="508" rIns="508" bIns="508" rtlCol="0" anchor="ctr">
            <a:normAutofit/>
          </a:bodyPr>
          <a:lstStyle/>
          <a:p>
            <a:pPr marL="0" indent="0" algn="l">
              <a:buNone/>
            </a:pPr>
            <a:r>
              <a:rPr lang="en-US" sz="1350" dirty="0">
                <a:solidFill>
                  <a:srgbClr val="5A5A5A"/>
                </a:solidFill>
                <a:latin typeface="Aptos" pitchFamily="34" charset="0"/>
                <a:ea typeface="Aptos" pitchFamily="34" charset="-122"/>
                <a:cs typeface="Aptos" pitchFamily="34" charset="-120"/>
              </a:rPr>
              <a:t>Una </a:t>
            </a:r>
            <a:r>
              <a:rPr lang="en-US" sz="1350" dirty="0" err="1">
                <a:solidFill>
                  <a:srgbClr val="5A5A5A"/>
                </a:solidFill>
                <a:latin typeface="Aptos" pitchFamily="34" charset="0"/>
                <a:ea typeface="Aptos" pitchFamily="34" charset="-122"/>
                <a:cs typeface="Aptos" pitchFamily="34" charset="-120"/>
              </a:rPr>
              <a:t>intervención</a:t>
            </a:r>
            <a:r>
              <a:rPr lang="en-US" sz="1350" dirty="0">
                <a:solidFill>
                  <a:srgbClr val="5A5A5A"/>
                </a:solidFill>
                <a:latin typeface="Aptos" pitchFamily="34" charset="0"/>
                <a:ea typeface="Aptos" pitchFamily="34" charset="-122"/>
                <a:cs typeface="Aptos" pitchFamily="34" charset="-120"/>
              </a:rPr>
              <a:t> integral y </a:t>
            </a:r>
            <a:r>
              <a:rPr lang="en-US" sz="1350" dirty="0" err="1">
                <a:solidFill>
                  <a:srgbClr val="5A5A5A"/>
                </a:solidFill>
                <a:latin typeface="Aptos" pitchFamily="34" charset="0"/>
                <a:ea typeface="Aptos" pitchFamily="34" charset="-122"/>
                <a:cs typeface="Aptos" pitchFamily="34" charset="-120"/>
              </a:rPr>
              <a:t>coordinada</a:t>
            </a:r>
            <a:r>
              <a:rPr lang="en-US" sz="1350" dirty="0">
                <a:solidFill>
                  <a:srgbClr val="5A5A5A"/>
                </a:solidFill>
                <a:latin typeface="Aptos" pitchFamily="34" charset="0"/>
                <a:ea typeface="Aptos" pitchFamily="34" charset="-122"/>
                <a:cs typeface="Aptos" pitchFamily="34" charset="-120"/>
              </a:rPr>
              <a:t> entre </a:t>
            </a:r>
            <a:r>
              <a:rPr lang="en-US" sz="1350" dirty="0" err="1">
                <a:solidFill>
                  <a:srgbClr val="5A5A5A"/>
                </a:solidFill>
                <a:latin typeface="Aptos" pitchFamily="34" charset="0"/>
                <a:ea typeface="Aptos" pitchFamily="34" charset="-122"/>
                <a:cs typeface="Aptos" pitchFamily="34" charset="-120"/>
              </a:rPr>
              <a:t>recursos</a:t>
            </a:r>
            <a:r>
              <a:rPr lang="en-US" sz="1350" dirty="0">
                <a:solidFill>
                  <a:srgbClr val="5A5A5A"/>
                </a:solidFill>
                <a:latin typeface="Aptos" pitchFamily="34" charset="0"/>
                <a:ea typeface="Aptos" pitchFamily="34" charset="-122"/>
                <a:cs typeface="Aptos" pitchFamily="34" charset="-120"/>
              </a:rPr>
              <a:t> </a:t>
            </a:r>
            <a:r>
              <a:rPr lang="en-US" sz="1350" dirty="0" err="1">
                <a:solidFill>
                  <a:srgbClr val="5A5A5A"/>
                </a:solidFill>
                <a:latin typeface="Aptos" pitchFamily="34" charset="0"/>
                <a:ea typeface="Aptos" pitchFamily="34" charset="-122"/>
                <a:cs typeface="Aptos" pitchFamily="34" charset="-120"/>
              </a:rPr>
              <a:t>que</a:t>
            </a:r>
            <a:r>
              <a:rPr lang="en-US" sz="1350" dirty="0">
                <a:solidFill>
                  <a:srgbClr val="5A5A5A"/>
                </a:solidFill>
                <a:latin typeface="Aptos" pitchFamily="34" charset="0"/>
                <a:ea typeface="Aptos" pitchFamily="34" charset="-122"/>
                <a:cs typeface="Aptos" pitchFamily="34" charset="-120"/>
              </a:rPr>
              <a:t> se </a:t>
            </a:r>
            <a:r>
              <a:rPr lang="en-US" sz="1350" dirty="0" err="1">
                <a:solidFill>
                  <a:srgbClr val="5A5A5A"/>
                </a:solidFill>
                <a:latin typeface="Aptos" pitchFamily="34" charset="0"/>
                <a:ea typeface="Aptos" pitchFamily="34" charset="-122"/>
                <a:cs typeface="Aptos" pitchFamily="34" charset="-120"/>
              </a:rPr>
              <a:t>orienta</a:t>
            </a:r>
            <a:r>
              <a:rPr lang="en-US" sz="1350" dirty="0">
                <a:solidFill>
                  <a:srgbClr val="5A5A5A"/>
                </a:solidFill>
                <a:latin typeface="Aptos" pitchFamily="34" charset="0"/>
                <a:ea typeface="Aptos" pitchFamily="34" charset="-122"/>
                <a:cs typeface="Aptos" pitchFamily="34" charset="-120"/>
              </a:rPr>
              <a:t> a autonomía y acceso a vivienda digna</a:t>
            </a:r>
            <a:endParaRPr lang="en-US" sz="1350" dirty="0"/>
          </a:p>
        </p:txBody>
      </p:sp>
      <p:sp>
        <p:nvSpPr>
          <p:cNvPr id="6" name="Shape 4"/>
          <p:cNvSpPr/>
          <p:nvPr/>
        </p:nvSpPr>
        <p:spPr>
          <a:xfrm>
            <a:off x="731520" y="1874520"/>
            <a:ext cx="3337560" cy="1325880"/>
          </a:xfrm>
          <a:prstGeom prst="roundRect">
            <a:avLst>
              <a:gd name="adj" fmla="val 4828"/>
            </a:avLst>
          </a:prstGeom>
          <a:solidFill>
            <a:srgbClr val="F8E5E1"/>
          </a:solidFill>
          <a:ln w="12700">
            <a:solidFill>
              <a:srgbClr val="C80F1A"/>
            </a:solidFill>
            <a:prstDash val="solid"/>
          </a:ln>
          <a:effectLst>
            <a:outerShdw blurRad="19050" dist="10160" dir="2700000" algn="bl" rotWithShape="0">
              <a:srgbClr val="000000">
                <a:alpha val="10000"/>
              </a:srgbClr>
            </a:outerShdw>
          </a:effectLst>
        </p:spPr>
        <p:txBody>
          <a:bodyPr/>
          <a:lstStyle/>
          <a:p>
            <a:endParaRPr lang="es-ES"/>
          </a:p>
        </p:txBody>
      </p:sp>
      <p:sp>
        <p:nvSpPr>
          <p:cNvPr id="7" name="Text 5"/>
          <p:cNvSpPr/>
          <p:nvPr/>
        </p:nvSpPr>
        <p:spPr>
          <a:xfrm>
            <a:off x="960120" y="2148840"/>
            <a:ext cx="2834640" cy="228600"/>
          </a:xfrm>
          <a:prstGeom prst="rect">
            <a:avLst/>
          </a:prstGeom>
          <a:noFill/>
          <a:ln/>
        </p:spPr>
        <p:txBody>
          <a:bodyPr wrap="square" lIns="508" tIns="508" rIns="508" bIns="508" rtlCol="0" anchor="ctr">
            <a:normAutofit fontScale="92500" lnSpcReduction="10000"/>
          </a:bodyPr>
          <a:lstStyle/>
          <a:p>
            <a:pPr marL="0" indent="0" algn="ctr">
              <a:buNone/>
            </a:pPr>
            <a:r>
              <a:rPr lang="en-US" sz="1700" b="1" dirty="0">
                <a:latin typeface="Aptos" pitchFamily="34" charset="0"/>
                <a:ea typeface="Aptos" pitchFamily="34" charset="-122"/>
                <a:cs typeface="Aptos" pitchFamily="34" charset="-120"/>
              </a:rPr>
              <a:t>Alojamiento</a:t>
            </a:r>
            <a:r>
              <a:rPr lang="en-US" sz="1700" b="1" dirty="0">
                <a:solidFill>
                  <a:srgbClr val="C80F1A"/>
                </a:solidFill>
                <a:latin typeface="Aptos" pitchFamily="34" charset="0"/>
                <a:ea typeface="Aptos" pitchFamily="34" charset="-122"/>
                <a:cs typeface="Aptos" pitchFamily="34" charset="-120"/>
              </a:rPr>
              <a:t> </a:t>
            </a:r>
            <a:r>
              <a:rPr lang="en-US" sz="1700" b="1" dirty="0">
                <a:latin typeface="Aptos" pitchFamily="34" charset="0"/>
                <a:ea typeface="Aptos" pitchFamily="34" charset="-122"/>
                <a:cs typeface="Aptos" pitchFamily="34" charset="-120"/>
              </a:rPr>
              <a:t>temporal</a:t>
            </a:r>
            <a:endParaRPr lang="en-US" sz="1700" dirty="0"/>
          </a:p>
        </p:txBody>
      </p:sp>
      <p:sp>
        <p:nvSpPr>
          <p:cNvPr id="8" name="Text 6"/>
          <p:cNvSpPr/>
          <p:nvPr/>
        </p:nvSpPr>
        <p:spPr>
          <a:xfrm>
            <a:off x="1051560" y="2587752"/>
            <a:ext cx="2651760" cy="274320"/>
          </a:xfrm>
          <a:prstGeom prst="rect">
            <a:avLst/>
          </a:prstGeom>
          <a:noFill/>
          <a:ln/>
        </p:spPr>
        <p:txBody>
          <a:bodyPr wrap="square" lIns="508" tIns="508" rIns="508" bIns="508" rtlCol="0" anchor="ctr">
            <a:normAutofit/>
          </a:bodyPr>
          <a:lstStyle/>
          <a:p>
            <a:pPr marL="0" indent="0" algn="ctr">
              <a:buNone/>
            </a:pPr>
            <a:r>
              <a:rPr lang="en-US" sz="1150" dirty="0">
                <a:solidFill>
                  <a:srgbClr val="5A5A5A"/>
                </a:solidFill>
                <a:latin typeface="Aptos" pitchFamily="34" charset="0"/>
                <a:ea typeface="Aptos" pitchFamily="34" charset="-122"/>
                <a:cs typeface="Aptos" pitchFamily="34" charset="-120"/>
              </a:rPr>
              <a:t>Base de seguridad y estabilidad</a:t>
            </a:r>
            <a:endParaRPr lang="en-US" sz="1150" dirty="0"/>
          </a:p>
        </p:txBody>
      </p:sp>
      <p:sp>
        <p:nvSpPr>
          <p:cNvPr id="9" name="Shape 7"/>
          <p:cNvSpPr/>
          <p:nvPr/>
        </p:nvSpPr>
        <p:spPr>
          <a:xfrm>
            <a:off x="4526280" y="1874520"/>
            <a:ext cx="3337560" cy="1325880"/>
          </a:xfrm>
          <a:prstGeom prst="roundRect">
            <a:avLst>
              <a:gd name="adj" fmla="val 4828"/>
            </a:avLst>
          </a:prstGeom>
          <a:solidFill>
            <a:srgbClr val="F8E5E1"/>
          </a:solidFill>
          <a:ln w="12700">
            <a:solidFill>
              <a:srgbClr val="C80F1A"/>
            </a:solidFill>
            <a:prstDash val="solid"/>
          </a:ln>
          <a:effectLst>
            <a:outerShdw blurRad="19050" dist="10160" dir="2700000" algn="bl" rotWithShape="0">
              <a:srgbClr val="000000">
                <a:alpha val="10000"/>
              </a:srgbClr>
            </a:outerShdw>
          </a:effectLst>
        </p:spPr>
        <p:txBody>
          <a:bodyPr/>
          <a:lstStyle/>
          <a:p>
            <a:endParaRPr lang="es-ES"/>
          </a:p>
        </p:txBody>
      </p:sp>
      <p:sp>
        <p:nvSpPr>
          <p:cNvPr id="10" name="Text 8"/>
          <p:cNvSpPr/>
          <p:nvPr/>
        </p:nvSpPr>
        <p:spPr>
          <a:xfrm>
            <a:off x="4754880" y="2148840"/>
            <a:ext cx="2834640" cy="228600"/>
          </a:xfrm>
          <a:prstGeom prst="rect">
            <a:avLst/>
          </a:prstGeom>
          <a:noFill/>
          <a:ln/>
        </p:spPr>
        <p:txBody>
          <a:bodyPr wrap="square" lIns="508" tIns="508" rIns="508" bIns="508" rtlCol="0" anchor="ctr">
            <a:normAutofit/>
          </a:bodyPr>
          <a:lstStyle/>
          <a:p>
            <a:pPr marL="0" indent="0" algn="ctr">
              <a:buNone/>
            </a:pPr>
            <a:r>
              <a:rPr lang="en-US" sz="1700" b="1" dirty="0">
                <a:solidFill>
                  <a:srgbClr val="1A1A1A"/>
                </a:solidFill>
                <a:latin typeface="Aptos" pitchFamily="34" charset="0"/>
                <a:ea typeface="Aptos" pitchFamily="34" charset="-122"/>
                <a:cs typeface="Aptos" pitchFamily="34" charset="-120"/>
              </a:rPr>
              <a:t>Acompañamiento social</a:t>
            </a:r>
            <a:endParaRPr lang="en-US" sz="1700" dirty="0"/>
          </a:p>
        </p:txBody>
      </p:sp>
      <p:sp>
        <p:nvSpPr>
          <p:cNvPr id="11" name="Text 9"/>
          <p:cNvSpPr/>
          <p:nvPr/>
        </p:nvSpPr>
        <p:spPr>
          <a:xfrm>
            <a:off x="4846320" y="2587752"/>
            <a:ext cx="2651760" cy="274320"/>
          </a:xfrm>
          <a:prstGeom prst="rect">
            <a:avLst/>
          </a:prstGeom>
          <a:noFill/>
          <a:ln/>
        </p:spPr>
        <p:txBody>
          <a:bodyPr wrap="square" lIns="508" tIns="508" rIns="508" bIns="508" rtlCol="0" anchor="ctr">
            <a:normAutofit/>
          </a:bodyPr>
          <a:lstStyle/>
          <a:p>
            <a:pPr marL="0" indent="0" algn="ctr">
              <a:buNone/>
            </a:pPr>
            <a:r>
              <a:rPr lang="en-US" sz="1150" dirty="0" err="1">
                <a:solidFill>
                  <a:srgbClr val="5A5A5A"/>
                </a:solidFill>
                <a:latin typeface="Aptos" pitchFamily="34" charset="0"/>
                <a:ea typeface="Aptos" pitchFamily="34" charset="-122"/>
                <a:cs typeface="Aptos" pitchFamily="34" charset="-120"/>
              </a:rPr>
              <a:t>Objetivos</a:t>
            </a:r>
            <a:r>
              <a:rPr lang="en-US" sz="1150" dirty="0">
                <a:solidFill>
                  <a:srgbClr val="5A5A5A"/>
                </a:solidFill>
                <a:latin typeface="Aptos" pitchFamily="34" charset="0"/>
                <a:ea typeface="Aptos" pitchFamily="34" charset="-122"/>
                <a:cs typeface="Aptos" pitchFamily="34" charset="-120"/>
              </a:rPr>
              <a:t>, seguimiento y vida cotidiana</a:t>
            </a:r>
            <a:endParaRPr lang="en-US" sz="1150" dirty="0"/>
          </a:p>
        </p:txBody>
      </p:sp>
      <p:sp>
        <p:nvSpPr>
          <p:cNvPr id="12" name="Shape 10"/>
          <p:cNvSpPr/>
          <p:nvPr/>
        </p:nvSpPr>
        <p:spPr>
          <a:xfrm>
            <a:off x="8321040" y="1874520"/>
            <a:ext cx="3337560" cy="1325880"/>
          </a:xfrm>
          <a:prstGeom prst="roundRect">
            <a:avLst>
              <a:gd name="adj" fmla="val 4828"/>
            </a:avLst>
          </a:prstGeom>
          <a:solidFill>
            <a:srgbClr val="F8E5E1"/>
          </a:solidFill>
          <a:ln w="12700">
            <a:solidFill>
              <a:srgbClr val="C80F1A"/>
            </a:solidFill>
            <a:prstDash val="solid"/>
          </a:ln>
          <a:effectLst>
            <a:outerShdw blurRad="19050" dist="10160" dir="2700000" algn="bl" rotWithShape="0">
              <a:srgbClr val="000000">
                <a:alpha val="10000"/>
              </a:srgbClr>
            </a:outerShdw>
          </a:effectLst>
        </p:spPr>
        <p:txBody>
          <a:bodyPr/>
          <a:lstStyle/>
          <a:p>
            <a:endParaRPr lang="es-ES"/>
          </a:p>
        </p:txBody>
      </p:sp>
      <p:sp>
        <p:nvSpPr>
          <p:cNvPr id="13" name="Text 11"/>
          <p:cNvSpPr/>
          <p:nvPr/>
        </p:nvSpPr>
        <p:spPr>
          <a:xfrm>
            <a:off x="8549640" y="2148840"/>
            <a:ext cx="2834640" cy="228600"/>
          </a:xfrm>
          <a:prstGeom prst="rect">
            <a:avLst/>
          </a:prstGeom>
          <a:noFill/>
          <a:ln/>
        </p:spPr>
        <p:txBody>
          <a:bodyPr wrap="square" lIns="508" tIns="508" rIns="508" bIns="508" rtlCol="0" anchor="ctr">
            <a:normAutofit/>
          </a:bodyPr>
          <a:lstStyle/>
          <a:p>
            <a:pPr marL="0" indent="0" algn="ctr">
              <a:buNone/>
            </a:pPr>
            <a:r>
              <a:rPr lang="en-US" sz="1700" b="1" dirty="0">
                <a:solidFill>
                  <a:srgbClr val="1A1A1A"/>
                </a:solidFill>
                <a:latin typeface="Aptos" pitchFamily="34" charset="0"/>
                <a:ea typeface="Aptos" pitchFamily="34" charset="-122"/>
                <a:cs typeface="Aptos" pitchFamily="34" charset="-120"/>
              </a:rPr>
              <a:t>Formativo / laboral</a:t>
            </a:r>
            <a:endParaRPr lang="en-US" sz="1700" dirty="0"/>
          </a:p>
        </p:txBody>
      </p:sp>
      <p:sp>
        <p:nvSpPr>
          <p:cNvPr id="14" name="Text 12"/>
          <p:cNvSpPr/>
          <p:nvPr/>
        </p:nvSpPr>
        <p:spPr>
          <a:xfrm>
            <a:off x="8641080" y="2587752"/>
            <a:ext cx="2651760" cy="274320"/>
          </a:xfrm>
          <a:prstGeom prst="rect">
            <a:avLst/>
          </a:prstGeom>
          <a:noFill/>
          <a:ln/>
        </p:spPr>
        <p:txBody>
          <a:bodyPr wrap="square" lIns="508" tIns="508" rIns="508" bIns="508" rtlCol="0" anchor="ctr">
            <a:normAutofit/>
          </a:bodyPr>
          <a:lstStyle/>
          <a:p>
            <a:pPr marL="0" indent="0" algn="ctr">
              <a:buNone/>
            </a:pPr>
            <a:r>
              <a:rPr lang="en-US" sz="1150" dirty="0" err="1">
                <a:solidFill>
                  <a:srgbClr val="5A5A5A"/>
                </a:solidFill>
                <a:latin typeface="Aptos" pitchFamily="34" charset="0"/>
                <a:ea typeface="Aptos" pitchFamily="34" charset="-122"/>
                <a:cs typeface="Aptos" pitchFamily="34" charset="-120"/>
              </a:rPr>
              <a:t>Competencias</a:t>
            </a:r>
            <a:r>
              <a:rPr lang="en-US" sz="1150" dirty="0">
                <a:solidFill>
                  <a:srgbClr val="5A5A5A"/>
                </a:solidFill>
                <a:latin typeface="Aptos" pitchFamily="34" charset="0"/>
                <a:ea typeface="Aptos" pitchFamily="34" charset="-122"/>
                <a:cs typeface="Aptos" pitchFamily="34" charset="-120"/>
              </a:rPr>
              <a:t>, formación y empleo</a:t>
            </a:r>
            <a:endParaRPr lang="en-US" sz="1150" dirty="0"/>
          </a:p>
        </p:txBody>
      </p:sp>
      <p:sp>
        <p:nvSpPr>
          <p:cNvPr id="15" name="Shape 13"/>
          <p:cNvSpPr/>
          <p:nvPr/>
        </p:nvSpPr>
        <p:spPr>
          <a:xfrm>
            <a:off x="731520" y="3703320"/>
            <a:ext cx="3337560" cy="1325880"/>
          </a:xfrm>
          <a:prstGeom prst="roundRect">
            <a:avLst>
              <a:gd name="adj" fmla="val 4828"/>
            </a:avLst>
          </a:prstGeom>
          <a:solidFill>
            <a:srgbClr val="F8E5E1"/>
          </a:solidFill>
          <a:ln w="12700">
            <a:solidFill>
              <a:srgbClr val="C80F1A"/>
            </a:solidFill>
            <a:prstDash val="solid"/>
          </a:ln>
          <a:effectLst>
            <a:outerShdw blurRad="19050" dist="10160" dir="2700000" algn="bl" rotWithShape="0">
              <a:srgbClr val="000000">
                <a:alpha val="10000"/>
              </a:srgbClr>
            </a:outerShdw>
          </a:effectLst>
        </p:spPr>
        <p:txBody>
          <a:bodyPr/>
          <a:lstStyle/>
          <a:p>
            <a:endParaRPr lang="es-ES"/>
          </a:p>
        </p:txBody>
      </p:sp>
      <p:sp>
        <p:nvSpPr>
          <p:cNvPr id="16" name="Text 14"/>
          <p:cNvSpPr/>
          <p:nvPr/>
        </p:nvSpPr>
        <p:spPr>
          <a:xfrm>
            <a:off x="960120" y="3977640"/>
            <a:ext cx="2834640" cy="228600"/>
          </a:xfrm>
          <a:prstGeom prst="rect">
            <a:avLst/>
          </a:prstGeom>
          <a:noFill/>
          <a:ln/>
        </p:spPr>
        <p:txBody>
          <a:bodyPr wrap="square" lIns="508" tIns="508" rIns="508" bIns="508" rtlCol="0" anchor="ctr">
            <a:normAutofit/>
          </a:bodyPr>
          <a:lstStyle/>
          <a:p>
            <a:pPr marL="0" indent="0" algn="ctr">
              <a:buNone/>
            </a:pPr>
            <a:r>
              <a:rPr lang="en-US" sz="1700" b="1" dirty="0">
                <a:solidFill>
                  <a:srgbClr val="1A1A1A"/>
                </a:solidFill>
                <a:latin typeface="Aptos" pitchFamily="34" charset="0"/>
                <a:ea typeface="Aptos" pitchFamily="34" charset="-122"/>
                <a:cs typeface="Aptos" pitchFamily="34" charset="-120"/>
              </a:rPr>
              <a:t>Psicoemocional</a:t>
            </a:r>
            <a:endParaRPr lang="en-US" sz="1700" dirty="0"/>
          </a:p>
        </p:txBody>
      </p:sp>
      <p:sp>
        <p:nvSpPr>
          <p:cNvPr id="17" name="Text 15"/>
          <p:cNvSpPr/>
          <p:nvPr/>
        </p:nvSpPr>
        <p:spPr>
          <a:xfrm>
            <a:off x="1051560" y="4416552"/>
            <a:ext cx="2651760" cy="274320"/>
          </a:xfrm>
          <a:prstGeom prst="rect">
            <a:avLst/>
          </a:prstGeom>
          <a:noFill/>
          <a:ln/>
        </p:spPr>
        <p:txBody>
          <a:bodyPr wrap="square" lIns="508" tIns="508" rIns="508" bIns="508" rtlCol="0" anchor="ctr">
            <a:normAutofit/>
          </a:bodyPr>
          <a:lstStyle/>
          <a:p>
            <a:pPr marL="0" indent="0" algn="ctr">
              <a:buNone/>
            </a:pPr>
            <a:r>
              <a:rPr lang="en-US" sz="1150" dirty="0" err="1">
                <a:solidFill>
                  <a:srgbClr val="5A5A5A"/>
                </a:solidFill>
                <a:latin typeface="Aptos" pitchFamily="34" charset="0"/>
                <a:ea typeface="Aptos" pitchFamily="34" charset="-122"/>
                <a:cs typeface="Aptos" pitchFamily="34" charset="-120"/>
              </a:rPr>
              <a:t>Sostén</a:t>
            </a:r>
            <a:r>
              <a:rPr lang="en-US" sz="1150" dirty="0">
                <a:solidFill>
                  <a:srgbClr val="5A5A5A"/>
                </a:solidFill>
                <a:latin typeface="Aptos" pitchFamily="34" charset="0"/>
                <a:ea typeface="Aptos" pitchFamily="34" charset="-122"/>
                <a:cs typeface="Aptos" pitchFamily="34" charset="-120"/>
              </a:rPr>
              <a:t> ante miedo, desgaste y fragilidad</a:t>
            </a:r>
            <a:endParaRPr lang="en-US" sz="1150" dirty="0"/>
          </a:p>
        </p:txBody>
      </p:sp>
      <p:sp>
        <p:nvSpPr>
          <p:cNvPr id="18" name="Shape 16"/>
          <p:cNvSpPr/>
          <p:nvPr/>
        </p:nvSpPr>
        <p:spPr>
          <a:xfrm>
            <a:off x="4526280" y="3703320"/>
            <a:ext cx="3337560" cy="1325880"/>
          </a:xfrm>
          <a:prstGeom prst="roundRect">
            <a:avLst>
              <a:gd name="adj" fmla="val 4828"/>
            </a:avLst>
          </a:prstGeom>
          <a:solidFill>
            <a:srgbClr val="F8E5E1"/>
          </a:solidFill>
          <a:ln w="12700">
            <a:solidFill>
              <a:srgbClr val="C80F1A"/>
            </a:solidFill>
            <a:prstDash val="solid"/>
          </a:ln>
          <a:effectLst>
            <a:outerShdw blurRad="19050" dist="10160" dir="2700000" algn="bl" rotWithShape="0">
              <a:srgbClr val="000000">
                <a:alpha val="10000"/>
              </a:srgbClr>
            </a:outerShdw>
          </a:effectLst>
        </p:spPr>
        <p:txBody>
          <a:bodyPr/>
          <a:lstStyle/>
          <a:p>
            <a:endParaRPr lang="es-ES"/>
          </a:p>
        </p:txBody>
      </p:sp>
      <p:sp>
        <p:nvSpPr>
          <p:cNvPr id="19" name="Text 17"/>
          <p:cNvSpPr/>
          <p:nvPr/>
        </p:nvSpPr>
        <p:spPr>
          <a:xfrm>
            <a:off x="4754880" y="3977640"/>
            <a:ext cx="2834640" cy="228600"/>
          </a:xfrm>
          <a:prstGeom prst="rect">
            <a:avLst/>
          </a:prstGeom>
          <a:noFill/>
          <a:ln/>
        </p:spPr>
        <p:txBody>
          <a:bodyPr wrap="square" lIns="508" tIns="508" rIns="508" bIns="508" rtlCol="0" anchor="ctr">
            <a:normAutofit/>
          </a:bodyPr>
          <a:lstStyle/>
          <a:p>
            <a:pPr marL="0" indent="0" algn="ctr">
              <a:buNone/>
            </a:pPr>
            <a:r>
              <a:rPr lang="en-US" sz="1700" b="1" dirty="0">
                <a:solidFill>
                  <a:srgbClr val="1A1A1A"/>
                </a:solidFill>
                <a:latin typeface="Aptos" pitchFamily="34" charset="0"/>
                <a:ea typeface="Aptos" pitchFamily="34" charset="-122"/>
                <a:cs typeface="Aptos" pitchFamily="34" charset="-120"/>
              </a:rPr>
              <a:t>Asesoramiento jurídico</a:t>
            </a:r>
            <a:endParaRPr lang="en-US" sz="1700" dirty="0"/>
          </a:p>
        </p:txBody>
      </p:sp>
      <p:sp>
        <p:nvSpPr>
          <p:cNvPr id="20" name="Text 18"/>
          <p:cNvSpPr/>
          <p:nvPr/>
        </p:nvSpPr>
        <p:spPr>
          <a:xfrm>
            <a:off x="4846320" y="4416552"/>
            <a:ext cx="2651760" cy="274320"/>
          </a:xfrm>
          <a:prstGeom prst="rect">
            <a:avLst/>
          </a:prstGeom>
          <a:noFill/>
          <a:ln/>
        </p:spPr>
        <p:txBody>
          <a:bodyPr wrap="square" lIns="508" tIns="508" rIns="508" bIns="508" rtlCol="0" anchor="ctr">
            <a:normAutofit/>
          </a:bodyPr>
          <a:lstStyle/>
          <a:p>
            <a:pPr marL="0" indent="0" algn="ctr">
              <a:buNone/>
            </a:pPr>
            <a:r>
              <a:rPr lang="en-US" sz="1150" dirty="0" err="1">
                <a:solidFill>
                  <a:srgbClr val="5A5A5A"/>
                </a:solidFill>
                <a:latin typeface="Aptos" pitchFamily="34" charset="0"/>
                <a:ea typeface="Aptos" pitchFamily="34" charset="-122"/>
                <a:cs typeface="Aptos" pitchFamily="34" charset="-120"/>
              </a:rPr>
              <a:t>Trámites</a:t>
            </a:r>
            <a:r>
              <a:rPr lang="en-US" sz="1150" dirty="0">
                <a:solidFill>
                  <a:srgbClr val="5A5A5A"/>
                </a:solidFill>
                <a:latin typeface="Aptos" pitchFamily="34" charset="0"/>
                <a:ea typeface="Aptos" pitchFamily="34" charset="-122"/>
                <a:cs typeface="Aptos" pitchFamily="34" charset="-120"/>
              </a:rPr>
              <a:t>, derechos y regularización</a:t>
            </a:r>
            <a:endParaRPr lang="en-US" sz="1150" dirty="0"/>
          </a:p>
        </p:txBody>
      </p:sp>
      <p:sp>
        <p:nvSpPr>
          <p:cNvPr id="21" name="Shape 19"/>
          <p:cNvSpPr/>
          <p:nvPr/>
        </p:nvSpPr>
        <p:spPr>
          <a:xfrm>
            <a:off x="8321040" y="3703320"/>
            <a:ext cx="3337560" cy="1325880"/>
          </a:xfrm>
          <a:prstGeom prst="roundRect">
            <a:avLst>
              <a:gd name="adj" fmla="val 4828"/>
            </a:avLst>
          </a:prstGeom>
          <a:solidFill>
            <a:srgbClr val="F8E5E1"/>
          </a:solidFill>
          <a:ln w="12700">
            <a:solidFill>
              <a:srgbClr val="C80F1A"/>
            </a:solidFill>
            <a:prstDash val="solid"/>
          </a:ln>
          <a:effectLst>
            <a:outerShdw blurRad="19050" dist="10160" dir="2700000" algn="bl" rotWithShape="0">
              <a:srgbClr val="000000">
                <a:alpha val="10000"/>
              </a:srgbClr>
            </a:outerShdw>
          </a:effectLst>
        </p:spPr>
        <p:txBody>
          <a:bodyPr/>
          <a:lstStyle/>
          <a:p>
            <a:endParaRPr lang="es-ES"/>
          </a:p>
        </p:txBody>
      </p:sp>
      <p:sp>
        <p:nvSpPr>
          <p:cNvPr id="22" name="Text 20"/>
          <p:cNvSpPr/>
          <p:nvPr/>
        </p:nvSpPr>
        <p:spPr>
          <a:xfrm>
            <a:off x="8549640" y="3977640"/>
            <a:ext cx="2834640" cy="228600"/>
          </a:xfrm>
          <a:prstGeom prst="rect">
            <a:avLst/>
          </a:prstGeom>
          <a:noFill/>
          <a:ln/>
        </p:spPr>
        <p:txBody>
          <a:bodyPr wrap="square" lIns="508" tIns="508" rIns="508" bIns="508" rtlCol="0" anchor="ctr">
            <a:normAutofit fontScale="92500" lnSpcReduction="10000"/>
          </a:bodyPr>
          <a:lstStyle/>
          <a:p>
            <a:pPr marL="0" indent="0" algn="ctr">
              <a:buNone/>
            </a:pPr>
            <a:r>
              <a:rPr lang="en-US" sz="1700" b="1" dirty="0" err="1">
                <a:solidFill>
                  <a:srgbClr val="1A1A1A"/>
                </a:solidFill>
                <a:latin typeface="Aptos" pitchFamily="34" charset="0"/>
                <a:ea typeface="Aptos" pitchFamily="34" charset="-122"/>
                <a:cs typeface="Aptos" pitchFamily="34" charset="-120"/>
              </a:rPr>
              <a:t>Necesidades</a:t>
            </a:r>
            <a:r>
              <a:rPr lang="en-US" sz="1700" b="1" dirty="0">
                <a:solidFill>
                  <a:srgbClr val="1A1A1A"/>
                </a:solidFill>
                <a:latin typeface="Aptos" pitchFamily="34" charset="0"/>
                <a:ea typeface="Aptos" pitchFamily="34" charset="-122"/>
                <a:cs typeface="Aptos" pitchFamily="34" charset="-120"/>
              </a:rPr>
              <a:t> </a:t>
            </a:r>
            <a:r>
              <a:rPr lang="en-US" sz="1700" b="1" dirty="0" err="1">
                <a:solidFill>
                  <a:srgbClr val="1A1A1A"/>
                </a:solidFill>
                <a:latin typeface="Aptos" pitchFamily="34" charset="0"/>
                <a:ea typeface="Aptos" pitchFamily="34" charset="-122"/>
                <a:cs typeface="Aptos" pitchFamily="34" charset="-120"/>
              </a:rPr>
              <a:t>básicas</a:t>
            </a:r>
            <a:endParaRPr lang="en-US" sz="1700" dirty="0"/>
          </a:p>
        </p:txBody>
      </p:sp>
      <p:sp>
        <p:nvSpPr>
          <p:cNvPr id="23" name="Text 21"/>
          <p:cNvSpPr/>
          <p:nvPr/>
        </p:nvSpPr>
        <p:spPr>
          <a:xfrm>
            <a:off x="8641080" y="4416552"/>
            <a:ext cx="2651760" cy="274320"/>
          </a:xfrm>
          <a:prstGeom prst="rect">
            <a:avLst/>
          </a:prstGeom>
          <a:noFill/>
          <a:ln/>
        </p:spPr>
        <p:txBody>
          <a:bodyPr wrap="square" lIns="508" tIns="508" rIns="508" bIns="508" rtlCol="0" anchor="ctr">
            <a:normAutofit fontScale="92500"/>
          </a:bodyPr>
          <a:lstStyle/>
          <a:p>
            <a:pPr marL="0" indent="0" algn="ctr">
              <a:buNone/>
            </a:pPr>
            <a:r>
              <a:rPr lang="en-US" sz="1150" dirty="0" err="1">
                <a:solidFill>
                  <a:srgbClr val="5A5A5A"/>
                </a:solidFill>
                <a:latin typeface="Aptos" pitchFamily="34" charset="0"/>
                <a:ea typeface="Aptos" pitchFamily="34" charset="-122"/>
                <a:cs typeface="Aptos" pitchFamily="34" charset="-120"/>
              </a:rPr>
              <a:t>Alimentación</a:t>
            </a:r>
            <a:r>
              <a:rPr lang="en-US" sz="1150" dirty="0">
                <a:solidFill>
                  <a:srgbClr val="5A5A5A"/>
                </a:solidFill>
                <a:latin typeface="Aptos" pitchFamily="34" charset="0"/>
                <a:ea typeface="Aptos" pitchFamily="34" charset="-122"/>
                <a:cs typeface="Aptos" pitchFamily="34" charset="-120"/>
              </a:rPr>
              <a:t>, medicación, </a:t>
            </a:r>
            <a:r>
              <a:rPr lang="en-US" sz="1150" dirty="0" err="1">
                <a:solidFill>
                  <a:srgbClr val="5A5A5A"/>
                </a:solidFill>
                <a:latin typeface="Aptos" pitchFamily="34" charset="0"/>
                <a:ea typeface="Aptos" pitchFamily="34" charset="-122"/>
                <a:cs typeface="Aptos" pitchFamily="34" charset="-120"/>
              </a:rPr>
              <a:t>transporte</a:t>
            </a:r>
            <a:r>
              <a:rPr lang="en-US" sz="1150" dirty="0">
                <a:solidFill>
                  <a:srgbClr val="5A5A5A"/>
                </a:solidFill>
                <a:latin typeface="Aptos" pitchFamily="34" charset="0"/>
                <a:ea typeface="Aptos" pitchFamily="34" charset="-122"/>
                <a:cs typeface="Aptos" pitchFamily="34" charset="-120"/>
              </a:rPr>
              <a:t>, </a:t>
            </a:r>
            <a:r>
              <a:rPr lang="en-US" sz="1150" dirty="0" err="1">
                <a:solidFill>
                  <a:srgbClr val="5A5A5A"/>
                </a:solidFill>
                <a:latin typeface="Aptos" pitchFamily="34" charset="0"/>
                <a:ea typeface="Aptos" pitchFamily="34" charset="-122"/>
                <a:cs typeface="Aptos" pitchFamily="34" charset="-120"/>
              </a:rPr>
              <a:t>ropa</a:t>
            </a:r>
            <a:endParaRPr lang="en-US" sz="1150" dirty="0"/>
          </a:p>
        </p:txBody>
      </p:sp>
      <p:sp>
        <p:nvSpPr>
          <p:cNvPr id="24" name="Shape 22"/>
          <p:cNvSpPr/>
          <p:nvPr/>
        </p:nvSpPr>
        <p:spPr>
          <a:xfrm>
            <a:off x="1874520" y="5532120"/>
            <a:ext cx="8412480" cy="566928"/>
          </a:xfrm>
          <a:prstGeom prst="roundRect">
            <a:avLst>
              <a:gd name="adj" fmla="val 9677"/>
            </a:avLst>
          </a:prstGeom>
          <a:solidFill>
            <a:srgbClr val="C80F1A"/>
          </a:solidFill>
          <a:ln w="12700">
            <a:solidFill>
              <a:srgbClr val="C80F1A"/>
            </a:solidFill>
            <a:prstDash val="solid"/>
          </a:ln>
        </p:spPr>
        <p:txBody>
          <a:bodyPr/>
          <a:lstStyle/>
          <a:p>
            <a:endParaRPr lang="es-ES"/>
          </a:p>
        </p:txBody>
      </p:sp>
      <p:sp>
        <p:nvSpPr>
          <p:cNvPr id="25" name="Text 23"/>
          <p:cNvSpPr/>
          <p:nvPr/>
        </p:nvSpPr>
        <p:spPr>
          <a:xfrm>
            <a:off x="2148840" y="5614416"/>
            <a:ext cx="7863840" cy="438912"/>
          </a:xfrm>
          <a:prstGeom prst="rect">
            <a:avLst/>
          </a:prstGeom>
          <a:noFill/>
          <a:ln/>
        </p:spPr>
        <p:txBody>
          <a:bodyPr wrap="square" lIns="508" tIns="508" rIns="508" bIns="508" rtlCol="0" anchor="ctr">
            <a:normAutofit fontScale="85000" lnSpcReduction="20000"/>
          </a:bodyPr>
          <a:lstStyle/>
          <a:p>
            <a:pPr marL="0" indent="0" algn="ctr">
              <a:buNone/>
            </a:pPr>
            <a:r>
              <a:rPr lang="en-US" sz="2000" b="1" dirty="0">
                <a:solidFill>
                  <a:srgbClr val="FFFFFF"/>
                </a:solidFill>
                <a:latin typeface="Aptos" pitchFamily="34" charset="0"/>
                <a:ea typeface="Aptos" pitchFamily="34" charset="-122"/>
                <a:cs typeface="Aptos" pitchFamily="34" charset="-120"/>
              </a:rPr>
              <a:t>La vivienda temporal es el punto de apoyo para </a:t>
            </a:r>
            <a:r>
              <a:rPr lang="en-US" sz="2000" b="1" dirty="0" err="1">
                <a:solidFill>
                  <a:srgbClr val="FFFFFF"/>
                </a:solidFill>
                <a:latin typeface="Aptos" pitchFamily="34" charset="0"/>
                <a:ea typeface="Aptos" pitchFamily="34" charset="-122"/>
                <a:cs typeface="Aptos" pitchFamily="34" charset="-120"/>
              </a:rPr>
              <a:t>activar</a:t>
            </a:r>
            <a:r>
              <a:rPr lang="en-US" sz="2000" b="1" dirty="0">
                <a:solidFill>
                  <a:srgbClr val="FFFFFF"/>
                </a:solidFill>
                <a:latin typeface="Aptos" pitchFamily="34" charset="0"/>
                <a:ea typeface="Aptos" pitchFamily="34" charset="-122"/>
                <a:cs typeface="Aptos" pitchFamily="34" charset="-120"/>
              </a:rPr>
              <a:t> </a:t>
            </a:r>
            <a:r>
              <a:rPr lang="en-US" sz="2000" b="1" dirty="0" err="1">
                <a:solidFill>
                  <a:srgbClr val="FFFFFF"/>
                </a:solidFill>
                <a:latin typeface="Aptos" pitchFamily="34" charset="0"/>
                <a:ea typeface="Aptos" pitchFamily="34" charset="-122"/>
                <a:cs typeface="Aptos" pitchFamily="34" charset="-120"/>
              </a:rPr>
              <a:t>otros</a:t>
            </a:r>
            <a:r>
              <a:rPr lang="en-US" sz="2000" b="1" dirty="0">
                <a:solidFill>
                  <a:srgbClr val="FFFFFF"/>
                </a:solidFill>
                <a:latin typeface="Aptos" pitchFamily="34" charset="0"/>
                <a:ea typeface="Aptos" pitchFamily="34" charset="-122"/>
                <a:cs typeface="Aptos" pitchFamily="34" charset="-120"/>
              </a:rPr>
              <a:t> </a:t>
            </a:r>
            <a:r>
              <a:rPr lang="en-US" sz="2000" b="1" dirty="0" err="1">
                <a:solidFill>
                  <a:srgbClr val="FFFFFF"/>
                </a:solidFill>
                <a:latin typeface="Aptos" pitchFamily="34" charset="0"/>
                <a:ea typeface="Aptos" pitchFamily="34" charset="-122"/>
                <a:cs typeface="Aptos" pitchFamily="34" charset="-120"/>
              </a:rPr>
              <a:t>procesos</a:t>
            </a:r>
            <a:r>
              <a:rPr lang="en-US" sz="2000" b="1" dirty="0">
                <a:solidFill>
                  <a:srgbClr val="FFFFFF"/>
                </a:solidFill>
                <a:latin typeface="Aptos" pitchFamily="34" charset="0"/>
                <a:ea typeface="Aptos" pitchFamily="34" charset="-122"/>
                <a:cs typeface="Aptos" pitchFamily="34" charset="-120"/>
              </a:rPr>
              <a:t> personales, familiares, laborales y jurídicos</a:t>
            </a:r>
            <a:r>
              <a:rPr lang="en-US" sz="1200" b="1" dirty="0">
                <a:solidFill>
                  <a:srgbClr val="FFFFFF"/>
                </a:solidFill>
                <a:latin typeface="Aptos" pitchFamily="34" charset="0"/>
                <a:ea typeface="Aptos" pitchFamily="34" charset="-122"/>
                <a:cs typeface="Aptos" pitchFamily="34" charset="-120"/>
              </a:rPr>
              <a:t>.</a:t>
            </a:r>
            <a:endParaRPr lang="en-US" sz="1200" dirty="0"/>
          </a:p>
        </p:txBody>
      </p:sp>
      <p:sp>
        <p:nvSpPr>
          <p:cNvPr id="26" name="Shape 24"/>
          <p:cNvSpPr/>
          <p:nvPr/>
        </p:nvSpPr>
        <p:spPr>
          <a:xfrm>
            <a:off x="502920" y="6437376"/>
            <a:ext cx="11155680" cy="0"/>
          </a:xfrm>
          <a:prstGeom prst="line">
            <a:avLst/>
          </a:prstGeom>
          <a:noFill/>
          <a:ln w="12700">
            <a:solidFill>
              <a:srgbClr val="E6DAD5"/>
            </a:solidFill>
            <a:prstDash val="solid"/>
          </a:ln>
        </p:spPr>
        <p:txBody>
          <a:bodyPr/>
          <a:lstStyle/>
          <a:p>
            <a:endParaRPr lang="es-ES"/>
          </a:p>
        </p:txBody>
      </p:sp>
      <p:sp>
        <p:nvSpPr>
          <p:cNvPr id="28" name="Text 26"/>
          <p:cNvSpPr/>
          <p:nvPr/>
        </p:nvSpPr>
        <p:spPr>
          <a:xfrm>
            <a:off x="11155680" y="6492240"/>
            <a:ext cx="502920" cy="164592"/>
          </a:xfrm>
          <a:prstGeom prst="rect">
            <a:avLst/>
          </a:prstGeom>
          <a:noFill/>
          <a:ln/>
        </p:spPr>
        <p:txBody>
          <a:bodyPr wrap="square" lIns="508" tIns="508" rIns="508" bIns="508" rtlCol="0" anchor="ctr">
            <a:normAutofit/>
          </a:bodyPr>
          <a:lstStyle/>
          <a:p>
            <a:pPr marL="0" indent="0" algn="r">
              <a:buNone/>
            </a:pPr>
            <a:endParaRPr lang="en-US" sz="900" dirty="0"/>
          </a:p>
        </p:txBody>
      </p:sp>
      <p:pic>
        <p:nvPicPr>
          <p:cNvPr id="30" name="Imagen 29">
            <a:extLst>
              <a:ext uri="{FF2B5EF4-FFF2-40B4-BE49-F238E27FC236}">
                <a16:creationId xmlns:a16="http://schemas.microsoft.com/office/drawing/2014/main" id="{6D3EFE2C-59DD-A4FC-3B4C-CF7B6F3F74CE}"/>
              </a:ext>
            </a:extLst>
          </p:cNvPr>
          <p:cNvPicPr>
            <a:picLocks noChangeAspect="1"/>
          </p:cNvPicPr>
          <p:nvPr/>
        </p:nvPicPr>
        <p:blipFill>
          <a:blip r:embed="rId3"/>
          <a:stretch>
            <a:fillRect/>
          </a:stretch>
        </p:blipFill>
        <p:spPr>
          <a:xfrm>
            <a:off x="9655901" y="212438"/>
            <a:ext cx="1877731" cy="131075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7F3"/>
        </a:solidFill>
        <a:effectLst/>
      </p:bgPr>
    </p:bg>
    <p:spTree>
      <p:nvGrpSpPr>
        <p:cNvPr id="1" name=""/>
        <p:cNvGrpSpPr/>
        <p:nvPr/>
      </p:nvGrpSpPr>
      <p:grpSpPr>
        <a:xfrm>
          <a:off x="0" y="0"/>
          <a:ext cx="0" cy="0"/>
          <a:chOff x="0" y="0"/>
          <a:chExt cx="0" cy="0"/>
        </a:xfrm>
      </p:grpSpPr>
      <p:sp>
        <p:nvSpPr>
          <p:cNvPr id="4" name="Text 2"/>
          <p:cNvSpPr/>
          <p:nvPr/>
        </p:nvSpPr>
        <p:spPr>
          <a:xfrm>
            <a:off x="468768" y="374904"/>
            <a:ext cx="11155680" cy="438912"/>
          </a:xfrm>
          <a:prstGeom prst="rect">
            <a:avLst/>
          </a:prstGeom>
          <a:noFill/>
          <a:ln/>
        </p:spPr>
        <p:txBody>
          <a:bodyPr wrap="square" lIns="508" tIns="508" rIns="508" bIns="508" rtlCol="0" anchor="ctr">
            <a:normAutofit/>
          </a:bodyPr>
          <a:lstStyle/>
          <a:p>
            <a:pPr marL="0" indent="0" algn="l">
              <a:buNone/>
            </a:pPr>
            <a:r>
              <a:rPr lang="en-US" sz="2600" b="1" dirty="0">
                <a:solidFill>
                  <a:srgbClr val="1A1A1A"/>
                </a:solidFill>
                <a:latin typeface="Aptos Display" pitchFamily="34" charset="0"/>
                <a:ea typeface="Aptos Display" pitchFamily="34" charset="-122"/>
                <a:cs typeface="Aptos Display" pitchFamily="34" charset="-120"/>
              </a:rPr>
              <a:t>5. Nuestra </a:t>
            </a:r>
            <a:r>
              <a:rPr lang="en-US" sz="2600" b="1" dirty="0" err="1">
                <a:solidFill>
                  <a:srgbClr val="1A1A1A"/>
                </a:solidFill>
                <a:latin typeface="Aptos Display" pitchFamily="34" charset="0"/>
                <a:ea typeface="Aptos Display" pitchFamily="34" charset="-122"/>
                <a:cs typeface="Aptos Display" pitchFamily="34" charset="-120"/>
              </a:rPr>
              <a:t>buena</a:t>
            </a:r>
            <a:r>
              <a:rPr lang="en-US" sz="2600" b="1" dirty="0">
                <a:solidFill>
                  <a:srgbClr val="1A1A1A"/>
                </a:solidFill>
                <a:latin typeface="Aptos Display" pitchFamily="34" charset="0"/>
                <a:ea typeface="Aptos Display" pitchFamily="34" charset="-122"/>
                <a:cs typeface="Aptos Display" pitchFamily="34" charset="-120"/>
              </a:rPr>
              <a:t> práctica</a:t>
            </a:r>
            <a:endParaRPr lang="en-US" sz="2600" dirty="0"/>
          </a:p>
        </p:txBody>
      </p:sp>
      <p:sp>
        <p:nvSpPr>
          <p:cNvPr id="5" name="Text 3"/>
          <p:cNvSpPr/>
          <p:nvPr/>
        </p:nvSpPr>
        <p:spPr>
          <a:xfrm>
            <a:off x="468768" y="859536"/>
            <a:ext cx="10607040" cy="292608"/>
          </a:xfrm>
          <a:prstGeom prst="rect">
            <a:avLst/>
          </a:prstGeom>
          <a:noFill/>
          <a:ln/>
        </p:spPr>
        <p:txBody>
          <a:bodyPr wrap="square" lIns="508" tIns="508" rIns="508" bIns="508" rtlCol="0" anchor="ctr">
            <a:normAutofit/>
          </a:bodyPr>
          <a:lstStyle/>
          <a:p>
            <a:pPr marL="0" indent="0" algn="l">
              <a:buNone/>
            </a:pPr>
            <a:r>
              <a:rPr lang="en-US" sz="1350" dirty="0">
                <a:solidFill>
                  <a:srgbClr val="5A5A5A"/>
                </a:solidFill>
                <a:latin typeface="Aptos" pitchFamily="34" charset="0"/>
                <a:ea typeface="Aptos" pitchFamily="34" charset="-122"/>
                <a:cs typeface="Aptos" pitchFamily="34" charset="-120"/>
              </a:rPr>
              <a:t>La vivienda como base para la inclusión, no como respuesta aislada</a:t>
            </a:r>
            <a:endParaRPr lang="en-US" sz="1350" dirty="0"/>
          </a:p>
        </p:txBody>
      </p:sp>
      <p:sp>
        <p:nvSpPr>
          <p:cNvPr id="6" name="Shape 4"/>
          <p:cNvSpPr/>
          <p:nvPr/>
        </p:nvSpPr>
        <p:spPr>
          <a:xfrm>
            <a:off x="731520" y="2057400"/>
            <a:ext cx="2331720" cy="2834640"/>
          </a:xfrm>
          <a:prstGeom prst="roundRect">
            <a:avLst>
              <a:gd name="adj" fmla="val 2745"/>
            </a:avLst>
          </a:prstGeom>
          <a:solidFill>
            <a:srgbClr val="F8E5E1"/>
          </a:solidFill>
          <a:ln w="12700">
            <a:solidFill>
              <a:srgbClr val="C80F1A"/>
            </a:solidFill>
            <a:prstDash val="solid"/>
          </a:ln>
          <a:effectLst>
            <a:outerShdw blurRad="19050" dist="10160" dir="2700000" algn="bl" rotWithShape="0">
              <a:srgbClr val="000000">
                <a:alpha val="10000"/>
              </a:srgbClr>
            </a:outerShdw>
          </a:effectLst>
        </p:spPr>
        <p:txBody>
          <a:bodyPr/>
          <a:lstStyle/>
          <a:p>
            <a:endParaRPr lang="es-ES"/>
          </a:p>
        </p:txBody>
      </p:sp>
      <p:sp>
        <p:nvSpPr>
          <p:cNvPr id="7" name="Text 5"/>
          <p:cNvSpPr/>
          <p:nvPr/>
        </p:nvSpPr>
        <p:spPr>
          <a:xfrm>
            <a:off x="896112" y="2487168"/>
            <a:ext cx="2011680" cy="256032"/>
          </a:xfrm>
          <a:prstGeom prst="rect">
            <a:avLst/>
          </a:prstGeom>
          <a:noFill/>
          <a:ln/>
        </p:spPr>
        <p:txBody>
          <a:bodyPr wrap="square" lIns="508" tIns="508" rIns="508" bIns="508" rtlCol="0" anchor="ctr">
            <a:normAutofit/>
          </a:bodyPr>
          <a:lstStyle/>
          <a:p>
            <a:pPr marL="0" indent="0" algn="ctr">
              <a:buNone/>
            </a:pPr>
            <a:r>
              <a:rPr lang="en-US" sz="2100" b="1" dirty="0">
                <a:solidFill>
                  <a:srgbClr val="C80F1A"/>
                </a:solidFill>
                <a:latin typeface="Aptos" pitchFamily="34" charset="0"/>
                <a:ea typeface="Aptos" pitchFamily="34" charset="-122"/>
                <a:cs typeface="Aptos" pitchFamily="34" charset="-120"/>
              </a:rPr>
              <a:t>Integra</a:t>
            </a:r>
            <a:endParaRPr lang="en-US" sz="2100" dirty="0"/>
          </a:p>
        </p:txBody>
      </p:sp>
      <p:sp>
        <p:nvSpPr>
          <p:cNvPr id="8" name="Text 6"/>
          <p:cNvSpPr/>
          <p:nvPr/>
        </p:nvSpPr>
        <p:spPr>
          <a:xfrm>
            <a:off x="960120" y="3154680"/>
            <a:ext cx="1874520" cy="594360"/>
          </a:xfrm>
          <a:prstGeom prst="rect">
            <a:avLst/>
          </a:prstGeom>
          <a:noFill/>
          <a:ln/>
        </p:spPr>
        <p:txBody>
          <a:bodyPr wrap="square" lIns="508" tIns="508" rIns="508" bIns="508" rtlCol="0" anchor="ctr">
            <a:normAutofit/>
          </a:bodyPr>
          <a:lstStyle/>
          <a:p>
            <a:pPr marL="0" indent="0" algn="ctr">
              <a:buNone/>
            </a:pPr>
            <a:r>
              <a:rPr lang="en-US" sz="1500" b="1" dirty="0">
                <a:solidFill>
                  <a:srgbClr val="1A1A1A"/>
                </a:solidFill>
                <a:latin typeface="Aptos" pitchFamily="34" charset="0"/>
                <a:ea typeface="Aptos" pitchFamily="34" charset="-122"/>
                <a:cs typeface="Aptos" pitchFamily="34" charset="-120"/>
              </a:rPr>
              <a:t>Vivienda + </a:t>
            </a:r>
            <a:r>
              <a:rPr lang="en-US" sz="1500" b="1" dirty="0" err="1">
                <a:solidFill>
                  <a:srgbClr val="1A1A1A"/>
                </a:solidFill>
                <a:latin typeface="Aptos" pitchFamily="34" charset="0"/>
                <a:ea typeface="Aptos" pitchFamily="34" charset="-122"/>
                <a:cs typeface="Aptos" pitchFamily="34" charset="-120"/>
              </a:rPr>
              <a:t>Acompañamiento</a:t>
            </a:r>
            <a:endParaRPr lang="en-US" sz="1500" dirty="0"/>
          </a:p>
        </p:txBody>
      </p:sp>
      <p:sp>
        <p:nvSpPr>
          <p:cNvPr id="9" name="Shape 7"/>
          <p:cNvSpPr/>
          <p:nvPr/>
        </p:nvSpPr>
        <p:spPr>
          <a:xfrm>
            <a:off x="3520440" y="2057400"/>
            <a:ext cx="2331720" cy="2834640"/>
          </a:xfrm>
          <a:prstGeom prst="roundRect">
            <a:avLst>
              <a:gd name="adj" fmla="val 2745"/>
            </a:avLst>
          </a:prstGeom>
          <a:solidFill>
            <a:srgbClr val="F8E5E1"/>
          </a:solidFill>
          <a:ln w="12700">
            <a:solidFill>
              <a:srgbClr val="C80F1A"/>
            </a:solidFill>
            <a:prstDash val="solid"/>
          </a:ln>
          <a:effectLst>
            <a:outerShdw blurRad="19050" dist="10160" dir="2700000" algn="bl" rotWithShape="0">
              <a:srgbClr val="000000">
                <a:alpha val="10000"/>
              </a:srgbClr>
            </a:outerShdw>
          </a:effectLst>
        </p:spPr>
        <p:txBody>
          <a:bodyPr/>
          <a:lstStyle/>
          <a:p>
            <a:endParaRPr lang="es-ES"/>
          </a:p>
        </p:txBody>
      </p:sp>
      <p:sp>
        <p:nvSpPr>
          <p:cNvPr id="10" name="Text 8"/>
          <p:cNvSpPr/>
          <p:nvPr/>
        </p:nvSpPr>
        <p:spPr>
          <a:xfrm>
            <a:off x="3685032" y="2487168"/>
            <a:ext cx="2011680" cy="256032"/>
          </a:xfrm>
          <a:prstGeom prst="rect">
            <a:avLst/>
          </a:prstGeom>
          <a:noFill/>
          <a:ln/>
        </p:spPr>
        <p:txBody>
          <a:bodyPr wrap="square" lIns="508" tIns="508" rIns="508" bIns="508" rtlCol="0" anchor="ctr">
            <a:normAutofit/>
          </a:bodyPr>
          <a:lstStyle/>
          <a:p>
            <a:pPr marL="0" indent="0" algn="ctr">
              <a:buNone/>
            </a:pPr>
            <a:r>
              <a:rPr lang="en-US" sz="2100" b="1" dirty="0">
                <a:solidFill>
                  <a:srgbClr val="C80F1A"/>
                </a:solidFill>
                <a:latin typeface="Aptos" pitchFamily="34" charset="0"/>
                <a:ea typeface="Aptos" pitchFamily="34" charset="-122"/>
                <a:cs typeface="Aptos" pitchFamily="34" charset="-120"/>
              </a:rPr>
              <a:t>Prioriza</a:t>
            </a:r>
            <a:endParaRPr lang="en-US" sz="2100" dirty="0"/>
          </a:p>
        </p:txBody>
      </p:sp>
      <p:sp>
        <p:nvSpPr>
          <p:cNvPr id="11" name="Text 9"/>
          <p:cNvSpPr/>
          <p:nvPr/>
        </p:nvSpPr>
        <p:spPr>
          <a:xfrm>
            <a:off x="3749040" y="3154680"/>
            <a:ext cx="1874520" cy="594360"/>
          </a:xfrm>
          <a:prstGeom prst="rect">
            <a:avLst/>
          </a:prstGeom>
          <a:noFill/>
          <a:ln/>
        </p:spPr>
        <p:txBody>
          <a:bodyPr wrap="square" lIns="508" tIns="508" rIns="508" bIns="508" rtlCol="0" anchor="ctr">
            <a:normAutofit/>
          </a:bodyPr>
          <a:lstStyle/>
          <a:p>
            <a:pPr marL="0" indent="0" algn="ctr">
              <a:buNone/>
            </a:pPr>
            <a:r>
              <a:rPr lang="en-US" sz="1500" b="1" dirty="0" err="1">
                <a:solidFill>
                  <a:srgbClr val="1A1A1A"/>
                </a:solidFill>
                <a:latin typeface="Aptos" pitchFamily="34" charset="0"/>
                <a:ea typeface="Aptos" pitchFamily="34" charset="-122"/>
                <a:cs typeface="Aptos" pitchFamily="34" charset="-120"/>
              </a:rPr>
              <a:t>Perfiles</a:t>
            </a:r>
            <a:r>
              <a:rPr lang="en-US" sz="1500" b="1" dirty="0">
                <a:solidFill>
                  <a:srgbClr val="1A1A1A"/>
                </a:solidFill>
                <a:latin typeface="Aptos" pitchFamily="34" charset="0"/>
                <a:ea typeface="Aptos" pitchFamily="34" charset="-122"/>
                <a:cs typeface="Aptos" pitchFamily="34" charset="-120"/>
              </a:rPr>
              <a:t> con alta vulnerabilidad</a:t>
            </a:r>
            <a:endParaRPr lang="en-US" sz="1500" dirty="0"/>
          </a:p>
        </p:txBody>
      </p:sp>
      <p:sp>
        <p:nvSpPr>
          <p:cNvPr id="12" name="Shape 10"/>
          <p:cNvSpPr/>
          <p:nvPr/>
        </p:nvSpPr>
        <p:spPr>
          <a:xfrm>
            <a:off x="6309360" y="2057400"/>
            <a:ext cx="2331720" cy="2834640"/>
          </a:xfrm>
          <a:prstGeom prst="roundRect">
            <a:avLst>
              <a:gd name="adj" fmla="val 2745"/>
            </a:avLst>
          </a:prstGeom>
          <a:solidFill>
            <a:srgbClr val="F8E5E1"/>
          </a:solidFill>
          <a:ln w="12700">
            <a:solidFill>
              <a:srgbClr val="C80F1A"/>
            </a:solidFill>
            <a:prstDash val="solid"/>
          </a:ln>
          <a:effectLst>
            <a:outerShdw blurRad="19050" dist="10160" dir="2700000" algn="bl" rotWithShape="0">
              <a:srgbClr val="000000">
                <a:alpha val="10000"/>
              </a:srgbClr>
            </a:outerShdw>
          </a:effectLst>
        </p:spPr>
        <p:txBody>
          <a:bodyPr/>
          <a:lstStyle/>
          <a:p>
            <a:endParaRPr lang="es-ES"/>
          </a:p>
        </p:txBody>
      </p:sp>
      <p:sp>
        <p:nvSpPr>
          <p:cNvPr id="13" name="Text 11"/>
          <p:cNvSpPr/>
          <p:nvPr/>
        </p:nvSpPr>
        <p:spPr>
          <a:xfrm>
            <a:off x="6473952" y="2487168"/>
            <a:ext cx="2011680" cy="256032"/>
          </a:xfrm>
          <a:prstGeom prst="rect">
            <a:avLst/>
          </a:prstGeom>
          <a:noFill/>
          <a:ln/>
        </p:spPr>
        <p:txBody>
          <a:bodyPr wrap="square" lIns="508" tIns="508" rIns="508" bIns="508" rtlCol="0" anchor="ctr">
            <a:normAutofit/>
          </a:bodyPr>
          <a:lstStyle/>
          <a:p>
            <a:pPr marL="0" indent="0" algn="ctr">
              <a:buNone/>
            </a:pPr>
            <a:r>
              <a:rPr lang="en-US" sz="2100" b="1" dirty="0">
                <a:solidFill>
                  <a:srgbClr val="C80F1A"/>
                </a:solidFill>
                <a:latin typeface="Aptos" pitchFamily="34" charset="0"/>
                <a:ea typeface="Aptos" pitchFamily="34" charset="-122"/>
                <a:cs typeface="Aptos" pitchFamily="34" charset="-120"/>
              </a:rPr>
              <a:t>Promueve</a:t>
            </a:r>
            <a:endParaRPr lang="en-US" sz="2100" dirty="0"/>
          </a:p>
        </p:txBody>
      </p:sp>
      <p:sp>
        <p:nvSpPr>
          <p:cNvPr id="14" name="Text 12"/>
          <p:cNvSpPr/>
          <p:nvPr/>
        </p:nvSpPr>
        <p:spPr>
          <a:xfrm>
            <a:off x="6537960" y="3154680"/>
            <a:ext cx="1874520" cy="594360"/>
          </a:xfrm>
          <a:prstGeom prst="rect">
            <a:avLst/>
          </a:prstGeom>
          <a:noFill/>
          <a:ln/>
        </p:spPr>
        <p:txBody>
          <a:bodyPr wrap="square" lIns="508" tIns="508" rIns="508" bIns="508" rtlCol="0" anchor="ctr">
            <a:normAutofit/>
          </a:bodyPr>
          <a:lstStyle/>
          <a:p>
            <a:pPr marL="0" indent="0" algn="ctr">
              <a:buNone/>
            </a:pPr>
            <a:r>
              <a:rPr lang="en-US" sz="1500" b="1" dirty="0" err="1">
                <a:solidFill>
                  <a:srgbClr val="1A1A1A"/>
                </a:solidFill>
                <a:latin typeface="Aptos" pitchFamily="34" charset="0"/>
                <a:ea typeface="Aptos" pitchFamily="34" charset="-122"/>
                <a:cs typeface="Aptos" pitchFamily="34" charset="-120"/>
              </a:rPr>
              <a:t>Autonomía</a:t>
            </a:r>
            <a:r>
              <a:rPr lang="en-US" sz="1500" b="1" dirty="0">
                <a:solidFill>
                  <a:srgbClr val="1A1A1A"/>
                </a:solidFill>
                <a:latin typeface="Aptos" pitchFamily="34" charset="0"/>
                <a:ea typeface="Aptos" pitchFamily="34" charset="-122"/>
                <a:cs typeface="Aptos" pitchFamily="34" charset="-120"/>
              </a:rPr>
              <a:t> y toma de decisiones</a:t>
            </a:r>
            <a:endParaRPr lang="en-US" sz="1500" dirty="0"/>
          </a:p>
        </p:txBody>
      </p:sp>
      <p:sp>
        <p:nvSpPr>
          <p:cNvPr id="15" name="Shape 13"/>
          <p:cNvSpPr/>
          <p:nvPr/>
        </p:nvSpPr>
        <p:spPr>
          <a:xfrm>
            <a:off x="9098280" y="2057400"/>
            <a:ext cx="2331720" cy="2834640"/>
          </a:xfrm>
          <a:prstGeom prst="roundRect">
            <a:avLst>
              <a:gd name="adj" fmla="val 2745"/>
            </a:avLst>
          </a:prstGeom>
          <a:solidFill>
            <a:srgbClr val="F8E5E1"/>
          </a:solidFill>
          <a:ln w="12700">
            <a:solidFill>
              <a:srgbClr val="C80F1A"/>
            </a:solidFill>
            <a:prstDash val="solid"/>
          </a:ln>
          <a:effectLst>
            <a:outerShdw blurRad="19050" dist="10160" dir="2700000" algn="bl" rotWithShape="0">
              <a:srgbClr val="000000">
                <a:alpha val="10000"/>
              </a:srgbClr>
            </a:outerShdw>
          </a:effectLst>
        </p:spPr>
        <p:txBody>
          <a:bodyPr/>
          <a:lstStyle/>
          <a:p>
            <a:endParaRPr lang="es-ES"/>
          </a:p>
        </p:txBody>
      </p:sp>
      <p:sp>
        <p:nvSpPr>
          <p:cNvPr id="16" name="Text 14"/>
          <p:cNvSpPr/>
          <p:nvPr/>
        </p:nvSpPr>
        <p:spPr>
          <a:xfrm>
            <a:off x="9262872" y="2487168"/>
            <a:ext cx="2011680" cy="256032"/>
          </a:xfrm>
          <a:prstGeom prst="rect">
            <a:avLst/>
          </a:prstGeom>
          <a:noFill/>
          <a:ln/>
        </p:spPr>
        <p:txBody>
          <a:bodyPr wrap="square" lIns="508" tIns="508" rIns="508" bIns="508" rtlCol="0" anchor="ctr">
            <a:normAutofit/>
          </a:bodyPr>
          <a:lstStyle/>
          <a:p>
            <a:pPr marL="0" indent="0" algn="ctr">
              <a:buNone/>
            </a:pPr>
            <a:r>
              <a:rPr lang="en-US" sz="2100" b="1" dirty="0">
                <a:solidFill>
                  <a:srgbClr val="C80F1A"/>
                </a:solidFill>
                <a:latin typeface="Aptos" pitchFamily="34" charset="0"/>
                <a:ea typeface="Aptos" pitchFamily="34" charset="-122"/>
                <a:cs typeface="Aptos" pitchFamily="34" charset="-120"/>
              </a:rPr>
              <a:t>Conecta</a:t>
            </a:r>
            <a:endParaRPr lang="en-US" sz="2100" dirty="0"/>
          </a:p>
        </p:txBody>
      </p:sp>
      <p:sp>
        <p:nvSpPr>
          <p:cNvPr id="17" name="Text 15"/>
          <p:cNvSpPr/>
          <p:nvPr/>
        </p:nvSpPr>
        <p:spPr>
          <a:xfrm>
            <a:off x="9326880" y="3154680"/>
            <a:ext cx="1874520" cy="594360"/>
          </a:xfrm>
          <a:prstGeom prst="rect">
            <a:avLst/>
          </a:prstGeom>
          <a:noFill/>
          <a:ln/>
        </p:spPr>
        <p:txBody>
          <a:bodyPr wrap="square" lIns="508" tIns="508" rIns="508" bIns="508" rtlCol="0" anchor="ctr">
            <a:normAutofit/>
          </a:bodyPr>
          <a:lstStyle/>
          <a:p>
            <a:pPr marL="0" indent="0" algn="ctr">
              <a:buNone/>
            </a:pPr>
            <a:r>
              <a:rPr lang="en-US" sz="1500" b="1" dirty="0">
                <a:solidFill>
                  <a:srgbClr val="1A1A1A"/>
                </a:solidFill>
                <a:latin typeface="Aptos" pitchFamily="34" charset="0"/>
                <a:ea typeface="Aptos" pitchFamily="34" charset="-122"/>
                <a:cs typeface="Aptos" pitchFamily="34" charset="-120"/>
              </a:rPr>
              <a:t>Vivienda, derechos y </a:t>
            </a:r>
            <a:r>
              <a:rPr lang="en-US" sz="1500" b="1" dirty="0" err="1">
                <a:solidFill>
                  <a:srgbClr val="1A1A1A"/>
                </a:solidFill>
                <a:latin typeface="Aptos" pitchFamily="34" charset="0"/>
                <a:ea typeface="Aptos" pitchFamily="34" charset="-122"/>
                <a:cs typeface="Aptos" pitchFamily="34" charset="-120"/>
              </a:rPr>
              <a:t>cuidados</a:t>
            </a:r>
            <a:endParaRPr lang="en-US" sz="1500" dirty="0"/>
          </a:p>
        </p:txBody>
      </p:sp>
      <p:sp>
        <p:nvSpPr>
          <p:cNvPr id="18" name="Shape 16"/>
          <p:cNvSpPr/>
          <p:nvPr/>
        </p:nvSpPr>
        <p:spPr>
          <a:xfrm>
            <a:off x="1188720" y="5349240"/>
            <a:ext cx="9784080" cy="502920"/>
          </a:xfrm>
          <a:prstGeom prst="roundRect">
            <a:avLst>
              <a:gd name="adj" fmla="val 10909"/>
            </a:avLst>
          </a:prstGeom>
          <a:solidFill>
            <a:srgbClr val="FCF2EF"/>
          </a:solidFill>
          <a:ln w="10160">
            <a:solidFill>
              <a:srgbClr val="EFCAC5"/>
            </a:solidFill>
            <a:prstDash val="solid"/>
          </a:ln>
        </p:spPr>
        <p:txBody>
          <a:bodyPr/>
          <a:lstStyle/>
          <a:p>
            <a:endParaRPr lang="es-ES"/>
          </a:p>
        </p:txBody>
      </p:sp>
      <p:sp>
        <p:nvSpPr>
          <p:cNvPr id="19" name="Text 17"/>
          <p:cNvSpPr/>
          <p:nvPr/>
        </p:nvSpPr>
        <p:spPr>
          <a:xfrm>
            <a:off x="1417320" y="5413248"/>
            <a:ext cx="9326880" cy="438912"/>
          </a:xfrm>
          <a:prstGeom prst="rect">
            <a:avLst/>
          </a:prstGeom>
          <a:noFill/>
          <a:ln/>
        </p:spPr>
        <p:txBody>
          <a:bodyPr wrap="square" lIns="508" tIns="508" rIns="508" bIns="508" rtlCol="0" anchor="ctr">
            <a:normAutofit/>
          </a:bodyPr>
          <a:lstStyle/>
          <a:p>
            <a:pPr marL="0" indent="0" algn="ctr">
              <a:buNone/>
            </a:pPr>
            <a:r>
              <a:rPr lang="en-US" sz="1380" b="1" dirty="0" err="1">
                <a:solidFill>
                  <a:srgbClr val="1A1A1A"/>
                </a:solidFill>
                <a:latin typeface="Aptos" pitchFamily="34" charset="0"/>
                <a:ea typeface="Aptos" pitchFamily="34" charset="-122"/>
                <a:cs typeface="Aptos" pitchFamily="34" charset="-120"/>
              </a:rPr>
              <a:t>Cómo</a:t>
            </a:r>
            <a:r>
              <a:rPr lang="en-US" sz="1380" b="1" dirty="0">
                <a:solidFill>
                  <a:srgbClr val="1A1A1A"/>
                </a:solidFill>
                <a:latin typeface="Aptos" pitchFamily="34" charset="0"/>
                <a:ea typeface="Aptos" pitchFamily="34" charset="-122"/>
                <a:cs typeface="Aptos" pitchFamily="34" charset="-120"/>
              </a:rPr>
              <a:t> el recurso genera estabilidad, capacidad de decisión y futuro.</a:t>
            </a:r>
            <a:endParaRPr lang="en-US" sz="1380" dirty="0"/>
          </a:p>
        </p:txBody>
      </p:sp>
      <p:pic>
        <p:nvPicPr>
          <p:cNvPr id="24" name="Imagen 23">
            <a:extLst>
              <a:ext uri="{FF2B5EF4-FFF2-40B4-BE49-F238E27FC236}">
                <a16:creationId xmlns:a16="http://schemas.microsoft.com/office/drawing/2014/main" id="{8DFDA045-0BEE-2A6D-26AF-E5E1FAF58BED}"/>
              </a:ext>
            </a:extLst>
          </p:cNvPr>
          <p:cNvPicPr>
            <a:picLocks noChangeAspect="1"/>
          </p:cNvPicPr>
          <p:nvPr/>
        </p:nvPicPr>
        <p:blipFill>
          <a:blip r:embed="rId3"/>
          <a:stretch>
            <a:fillRect/>
          </a:stretch>
        </p:blipFill>
        <p:spPr>
          <a:xfrm>
            <a:off x="9552269" y="228429"/>
            <a:ext cx="1877731" cy="131075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BF7F3"/>
        </a:solidFill>
        <a:effectLst/>
      </p:bgPr>
    </p:bg>
    <p:spTree>
      <p:nvGrpSpPr>
        <p:cNvPr id="1" name=""/>
        <p:cNvGrpSpPr/>
        <p:nvPr/>
      </p:nvGrpSpPr>
      <p:grpSpPr>
        <a:xfrm>
          <a:off x="0" y="0"/>
          <a:ext cx="0" cy="0"/>
          <a:chOff x="0" y="0"/>
          <a:chExt cx="0" cy="0"/>
        </a:xfrm>
      </p:grpSpPr>
      <p:sp>
        <p:nvSpPr>
          <p:cNvPr id="4" name="Text 2"/>
          <p:cNvSpPr/>
          <p:nvPr/>
        </p:nvSpPr>
        <p:spPr>
          <a:xfrm>
            <a:off x="502920" y="429768"/>
            <a:ext cx="11155680" cy="438912"/>
          </a:xfrm>
          <a:prstGeom prst="rect">
            <a:avLst/>
          </a:prstGeom>
          <a:noFill/>
          <a:ln/>
        </p:spPr>
        <p:txBody>
          <a:bodyPr wrap="square" lIns="508" tIns="508" rIns="508" bIns="508" rtlCol="0" anchor="ctr">
            <a:normAutofit/>
          </a:bodyPr>
          <a:lstStyle/>
          <a:p>
            <a:pPr marL="0" indent="0" algn="l">
              <a:buNone/>
            </a:pPr>
            <a:r>
              <a:rPr lang="en-US" sz="2600" b="1" dirty="0">
                <a:solidFill>
                  <a:srgbClr val="1A1A1A"/>
                </a:solidFill>
                <a:latin typeface="Aptos Display" pitchFamily="34" charset="0"/>
                <a:ea typeface="Aptos Display" pitchFamily="34" charset="-122"/>
                <a:cs typeface="Aptos Display" pitchFamily="34" charset="-120"/>
              </a:rPr>
              <a:t>6. Impacto en la vida de las personas</a:t>
            </a:r>
            <a:endParaRPr lang="en-US" sz="2600" dirty="0"/>
          </a:p>
        </p:txBody>
      </p:sp>
      <p:sp>
        <p:nvSpPr>
          <p:cNvPr id="5" name="Text 3"/>
          <p:cNvSpPr/>
          <p:nvPr/>
        </p:nvSpPr>
        <p:spPr>
          <a:xfrm>
            <a:off x="521208" y="986230"/>
            <a:ext cx="10607040" cy="292608"/>
          </a:xfrm>
          <a:prstGeom prst="rect">
            <a:avLst/>
          </a:prstGeom>
          <a:noFill/>
          <a:ln/>
        </p:spPr>
        <p:txBody>
          <a:bodyPr wrap="square" lIns="508" tIns="508" rIns="508" bIns="508" rtlCol="0" anchor="ctr">
            <a:normAutofit/>
          </a:bodyPr>
          <a:lstStyle/>
          <a:p>
            <a:pPr marL="0" indent="0" algn="l">
              <a:buNone/>
            </a:pPr>
            <a:r>
              <a:rPr lang="en-US" sz="1350" dirty="0">
                <a:solidFill>
                  <a:srgbClr val="5A5A5A"/>
                </a:solidFill>
                <a:latin typeface="Aptos" pitchFamily="34" charset="0"/>
                <a:ea typeface="Aptos" pitchFamily="34" charset="-122"/>
                <a:cs typeface="Aptos" pitchFamily="34" charset="-120"/>
              </a:rPr>
              <a:t>Más que plazas: estabilidad, seguridad y horizonte</a:t>
            </a:r>
            <a:endParaRPr lang="en-US" sz="1350" dirty="0"/>
          </a:p>
        </p:txBody>
      </p:sp>
      <p:sp>
        <p:nvSpPr>
          <p:cNvPr id="6" name="Shape 4"/>
          <p:cNvSpPr/>
          <p:nvPr/>
        </p:nvSpPr>
        <p:spPr>
          <a:xfrm>
            <a:off x="891540" y="1915668"/>
            <a:ext cx="3657600" cy="2880360"/>
          </a:xfrm>
          <a:prstGeom prst="roundRect">
            <a:avLst>
              <a:gd name="adj" fmla="val 2540"/>
            </a:avLst>
          </a:prstGeom>
          <a:solidFill>
            <a:srgbClr val="F8E5E1"/>
          </a:solidFill>
          <a:ln w="15240">
            <a:solidFill>
              <a:srgbClr val="C80F1A"/>
            </a:solidFill>
            <a:prstDash val="solid"/>
          </a:ln>
        </p:spPr>
        <p:txBody>
          <a:bodyPr/>
          <a:lstStyle/>
          <a:p>
            <a:endParaRPr lang="es-ES"/>
          </a:p>
        </p:txBody>
      </p:sp>
      <p:sp>
        <p:nvSpPr>
          <p:cNvPr id="7" name="Text 5"/>
          <p:cNvSpPr/>
          <p:nvPr/>
        </p:nvSpPr>
        <p:spPr>
          <a:xfrm>
            <a:off x="1143000" y="2148840"/>
            <a:ext cx="3017520" cy="329184"/>
          </a:xfrm>
          <a:prstGeom prst="rect">
            <a:avLst/>
          </a:prstGeom>
          <a:noFill/>
          <a:ln/>
        </p:spPr>
        <p:txBody>
          <a:bodyPr wrap="square" lIns="508" tIns="508" rIns="508" bIns="508" rtlCol="0" anchor="ctr">
            <a:normAutofit lnSpcReduction="10000"/>
          </a:bodyPr>
          <a:lstStyle/>
          <a:p>
            <a:pPr marL="0" indent="0" algn="ctr">
              <a:buNone/>
            </a:pPr>
            <a:r>
              <a:rPr lang="en-US" sz="2200" b="1" dirty="0">
                <a:solidFill>
                  <a:srgbClr val="C80F1A"/>
                </a:solidFill>
                <a:latin typeface="Aptos" pitchFamily="34" charset="0"/>
                <a:ea typeface="Aptos" pitchFamily="34" charset="-122"/>
                <a:cs typeface="Aptos" pitchFamily="34" charset="-120"/>
              </a:rPr>
              <a:t>Impacto 2023-2026 </a:t>
            </a:r>
            <a:endParaRPr lang="en-US" sz="2200" dirty="0"/>
          </a:p>
        </p:txBody>
      </p:sp>
      <p:sp>
        <p:nvSpPr>
          <p:cNvPr id="8" name="Text 6"/>
          <p:cNvSpPr/>
          <p:nvPr/>
        </p:nvSpPr>
        <p:spPr>
          <a:xfrm>
            <a:off x="1234440" y="2697480"/>
            <a:ext cx="2834640" cy="658368"/>
          </a:xfrm>
          <a:prstGeom prst="rect">
            <a:avLst/>
          </a:prstGeom>
          <a:noFill/>
          <a:ln/>
        </p:spPr>
        <p:txBody>
          <a:bodyPr wrap="square" lIns="508" tIns="508" rIns="508" bIns="508" rtlCol="0" anchor="ctr">
            <a:normAutofit fontScale="92500" lnSpcReduction="20000"/>
          </a:bodyPr>
          <a:lstStyle/>
          <a:p>
            <a:pPr marL="0" indent="0" algn="ctr">
              <a:buNone/>
            </a:pPr>
            <a:r>
              <a:rPr lang="en-US" sz="5400" b="1" dirty="0">
                <a:solidFill>
                  <a:srgbClr val="1A1A1A"/>
                </a:solidFill>
                <a:latin typeface="Aptos Display" pitchFamily="34" charset="0"/>
                <a:ea typeface="Aptos Display" pitchFamily="34" charset="-122"/>
                <a:cs typeface="Aptos Display" pitchFamily="34" charset="-120"/>
              </a:rPr>
              <a:t>32</a:t>
            </a:r>
            <a:endParaRPr lang="en-US" sz="5400" dirty="0"/>
          </a:p>
        </p:txBody>
      </p:sp>
      <p:sp>
        <p:nvSpPr>
          <p:cNvPr id="9" name="Text 7"/>
          <p:cNvSpPr/>
          <p:nvPr/>
        </p:nvSpPr>
        <p:spPr>
          <a:xfrm>
            <a:off x="1234440" y="3429000"/>
            <a:ext cx="2834640" cy="256032"/>
          </a:xfrm>
          <a:prstGeom prst="rect">
            <a:avLst/>
          </a:prstGeom>
          <a:noFill/>
          <a:ln/>
        </p:spPr>
        <p:txBody>
          <a:bodyPr wrap="square" lIns="508" tIns="508" rIns="508" bIns="508" rtlCol="0" anchor="ctr">
            <a:normAutofit/>
          </a:bodyPr>
          <a:lstStyle/>
          <a:p>
            <a:pPr marL="0" indent="0" algn="ctr">
              <a:buNone/>
            </a:pPr>
            <a:r>
              <a:rPr lang="en-US" sz="1800" b="1" dirty="0">
                <a:solidFill>
                  <a:srgbClr val="1A1A1A"/>
                </a:solidFill>
                <a:latin typeface="Aptos" pitchFamily="34" charset="0"/>
                <a:ea typeface="Aptos" pitchFamily="34" charset="-122"/>
                <a:cs typeface="Aptos" pitchFamily="34" charset="-120"/>
              </a:rPr>
              <a:t>personas beneficiadas</a:t>
            </a:r>
            <a:endParaRPr lang="en-US" sz="1800" dirty="0"/>
          </a:p>
        </p:txBody>
      </p:sp>
      <p:sp>
        <p:nvSpPr>
          <p:cNvPr id="10" name="Text 8"/>
          <p:cNvSpPr/>
          <p:nvPr/>
        </p:nvSpPr>
        <p:spPr>
          <a:xfrm>
            <a:off x="1325880" y="3977640"/>
            <a:ext cx="2651760" cy="237744"/>
          </a:xfrm>
          <a:prstGeom prst="rect">
            <a:avLst/>
          </a:prstGeom>
          <a:noFill/>
          <a:ln/>
        </p:spPr>
        <p:txBody>
          <a:bodyPr wrap="square" lIns="508" tIns="508" rIns="508" bIns="508" rtlCol="0" anchor="ctr">
            <a:normAutofit lnSpcReduction="10000"/>
          </a:bodyPr>
          <a:lstStyle/>
          <a:p>
            <a:pPr marL="0" indent="0" algn="ctr">
              <a:buNone/>
            </a:pPr>
            <a:r>
              <a:rPr lang="en-US" sz="1600" b="1" dirty="0">
                <a:solidFill>
                  <a:srgbClr val="C80F1A"/>
                </a:solidFill>
                <a:latin typeface="Aptos" pitchFamily="34" charset="0"/>
                <a:ea typeface="Aptos" pitchFamily="34" charset="-122"/>
                <a:cs typeface="Aptos" pitchFamily="34" charset="-120"/>
              </a:rPr>
              <a:t>16 menores · 16 adultas</a:t>
            </a:r>
            <a:endParaRPr lang="en-US" sz="1600" dirty="0"/>
          </a:p>
        </p:txBody>
      </p:sp>
      <p:sp>
        <p:nvSpPr>
          <p:cNvPr id="11" name="Text 9"/>
          <p:cNvSpPr/>
          <p:nvPr/>
        </p:nvSpPr>
        <p:spPr>
          <a:xfrm>
            <a:off x="5120640" y="1828800"/>
            <a:ext cx="5943600" cy="329184"/>
          </a:xfrm>
          <a:prstGeom prst="rect">
            <a:avLst/>
          </a:prstGeom>
          <a:noFill/>
          <a:ln/>
        </p:spPr>
        <p:txBody>
          <a:bodyPr wrap="square" lIns="508" tIns="508" rIns="508" bIns="508" rtlCol="0" anchor="ctr">
            <a:normAutofit/>
          </a:bodyPr>
          <a:lstStyle/>
          <a:p>
            <a:pPr marL="0" indent="0" algn="l">
              <a:buNone/>
            </a:pPr>
            <a:r>
              <a:rPr lang="en-US" sz="2300" b="1" dirty="0">
                <a:solidFill>
                  <a:srgbClr val="1A1A1A"/>
                </a:solidFill>
                <a:latin typeface="Aptos" pitchFamily="34" charset="0"/>
                <a:ea typeface="Aptos" pitchFamily="34" charset="-122"/>
                <a:cs typeface="Aptos" pitchFamily="34" charset="-120"/>
              </a:rPr>
              <a:t>Qué cambia</a:t>
            </a:r>
            <a:endParaRPr lang="en-US" sz="2300" dirty="0"/>
          </a:p>
        </p:txBody>
      </p:sp>
      <p:sp>
        <p:nvSpPr>
          <p:cNvPr id="12" name="Shape 10"/>
          <p:cNvSpPr/>
          <p:nvPr/>
        </p:nvSpPr>
        <p:spPr>
          <a:xfrm>
            <a:off x="5212080" y="2423160"/>
            <a:ext cx="5394960" cy="347472"/>
          </a:xfrm>
          <a:prstGeom prst="roundRect">
            <a:avLst>
              <a:gd name="adj" fmla="val 13158"/>
            </a:avLst>
          </a:prstGeom>
          <a:solidFill>
            <a:srgbClr val="FFFDF9"/>
          </a:solidFill>
          <a:ln w="10160">
            <a:solidFill>
              <a:srgbClr val="C00000"/>
            </a:solidFill>
            <a:prstDash val="solid"/>
          </a:ln>
        </p:spPr>
        <p:txBody>
          <a:bodyPr/>
          <a:lstStyle/>
          <a:p>
            <a:endParaRPr lang="es-ES" dirty="0"/>
          </a:p>
        </p:txBody>
      </p:sp>
      <p:sp>
        <p:nvSpPr>
          <p:cNvPr id="13" name="Text 11"/>
          <p:cNvSpPr/>
          <p:nvPr/>
        </p:nvSpPr>
        <p:spPr>
          <a:xfrm>
            <a:off x="5440680" y="2514600"/>
            <a:ext cx="4937760" cy="137160"/>
          </a:xfrm>
          <a:prstGeom prst="rect">
            <a:avLst/>
          </a:prstGeom>
          <a:noFill/>
          <a:ln/>
        </p:spPr>
        <p:txBody>
          <a:bodyPr wrap="square" lIns="508" tIns="508" rIns="508" bIns="508" rtlCol="0" anchor="ctr">
            <a:normAutofit fontScale="85000" lnSpcReduction="20000"/>
          </a:bodyPr>
          <a:lstStyle/>
          <a:p>
            <a:pPr marL="0" indent="0" algn="ctr">
              <a:buNone/>
            </a:pPr>
            <a:r>
              <a:rPr lang="en-US" sz="1140" b="1" dirty="0">
                <a:latin typeface="Aptos" pitchFamily="34" charset="0"/>
                <a:ea typeface="Aptos" pitchFamily="34" charset="-122"/>
                <a:cs typeface="Aptos" pitchFamily="34" charset="-120"/>
              </a:rPr>
              <a:t>Menos incertidumbre y angustia</a:t>
            </a:r>
            <a:endParaRPr lang="en-US" sz="1140" dirty="0"/>
          </a:p>
        </p:txBody>
      </p:sp>
      <p:sp>
        <p:nvSpPr>
          <p:cNvPr id="14" name="Shape 12"/>
          <p:cNvSpPr/>
          <p:nvPr/>
        </p:nvSpPr>
        <p:spPr>
          <a:xfrm>
            <a:off x="5212080" y="2990088"/>
            <a:ext cx="5394960" cy="347472"/>
          </a:xfrm>
          <a:prstGeom prst="roundRect">
            <a:avLst>
              <a:gd name="adj" fmla="val 13158"/>
            </a:avLst>
          </a:prstGeom>
          <a:solidFill>
            <a:srgbClr val="FFFDF9"/>
          </a:solidFill>
          <a:ln w="10160">
            <a:solidFill>
              <a:srgbClr val="C00000"/>
            </a:solidFill>
            <a:prstDash val="solid"/>
          </a:ln>
        </p:spPr>
        <p:txBody>
          <a:bodyPr/>
          <a:lstStyle/>
          <a:p>
            <a:endParaRPr lang="es-ES"/>
          </a:p>
        </p:txBody>
      </p:sp>
      <p:sp>
        <p:nvSpPr>
          <p:cNvPr id="15" name="Text 13"/>
          <p:cNvSpPr/>
          <p:nvPr/>
        </p:nvSpPr>
        <p:spPr>
          <a:xfrm>
            <a:off x="5440680" y="3081528"/>
            <a:ext cx="4937760" cy="137160"/>
          </a:xfrm>
          <a:prstGeom prst="rect">
            <a:avLst/>
          </a:prstGeom>
          <a:noFill/>
          <a:ln/>
        </p:spPr>
        <p:txBody>
          <a:bodyPr wrap="square" lIns="508" tIns="508" rIns="508" bIns="508" rtlCol="0" anchor="ctr">
            <a:normAutofit/>
          </a:bodyPr>
          <a:lstStyle/>
          <a:p>
            <a:pPr marL="0" indent="0" algn="ctr">
              <a:buNone/>
            </a:pPr>
            <a:r>
              <a:rPr lang="en-US" sz="1140" b="1" dirty="0">
                <a:solidFill>
                  <a:srgbClr val="1A1A1A"/>
                </a:solidFill>
                <a:latin typeface="Aptos" pitchFamily="34" charset="0"/>
                <a:ea typeface="Aptos" pitchFamily="34" charset="-122"/>
                <a:cs typeface="Aptos" pitchFamily="34" charset="-120"/>
              </a:rPr>
              <a:t>Más seguridad para madres y menores</a:t>
            </a:r>
            <a:endParaRPr lang="en-US" sz="1140" dirty="0"/>
          </a:p>
        </p:txBody>
      </p:sp>
      <p:sp>
        <p:nvSpPr>
          <p:cNvPr id="16" name="Shape 14"/>
          <p:cNvSpPr/>
          <p:nvPr/>
        </p:nvSpPr>
        <p:spPr>
          <a:xfrm>
            <a:off x="5212080" y="3557016"/>
            <a:ext cx="5394960" cy="347472"/>
          </a:xfrm>
          <a:prstGeom prst="roundRect">
            <a:avLst>
              <a:gd name="adj" fmla="val 13158"/>
            </a:avLst>
          </a:prstGeom>
          <a:solidFill>
            <a:srgbClr val="FFFDF9"/>
          </a:solidFill>
          <a:ln w="10160">
            <a:solidFill>
              <a:srgbClr val="C00000"/>
            </a:solidFill>
            <a:prstDash val="solid"/>
          </a:ln>
        </p:spPr>
        <p:txBody>
          <a:bodyPr/>
          <a:lstStyle/>
          <a:p>
            <a:endParaRPr lang="es-ES"/>
          </a:p>
        </p:txBody>
      </p:sp>
      <p:sp>
        <p:nvSpPr>
          <p:cNvPr id="17" name="Text 15"/>
          <p:cNvSpPr/>
          <p:nvPr/>
        </p:nvSpPr>
        <p:spPr>
          <a:xfrm>
            <a:off x="5440680" y="3648456"/>
            <a:ext cx="4937760" cy="137160"/>
          </a:xfrm>
          <a:prstGeom prst="rect">
            <a:avLst/>
          </a:prstGeom>
          <a:noFill/>
          <a:ln/>
        </p:spPr>
        <p:txBody>
          <a:bodyPr wrap="square" lIns="508" tIns="508" rIns="508" bIns="508" rtlCol="0" anchor="ctr">
            <a:normAutofit/>
          </a:bodyPr>
          <a:lstStyle/>
          <a:p>
            <a:pPr marL="0" indent="0" algn="ctr">
              <a:buNone/>
            </a:pPr>
            <a:r>
              <a:rPr lang="en-US" sz="1140" b="1" dirty="0">
                <a:solidFill>
                  <a:srgbClr val="1A1A1A"/>
                </a:solidFill>
                <a:latin typeface="Aptos" pitchFamily="34" charset="0"/>
                <a:ea typeface="Aptos" pitchFamily="34" charset="-122"/>
                <a:cs typeface="Aptos" pitchFamily="34" charset="-120"/>
              </a:rPr>
              <a:t>Mejor organización de la vida cotidiana</a:t>
            </a:r>
            <a:endParaRPr lang="en-US" sz="1140" dirty="0"/>
          </a:p>
        </p:txBody>
      </p:sp>
      <p:sp>
        <p:nvSpPr>
          <p:cNvPr id="18" name="Shape 16"/>
          <p:cNvSpPr/>
          <p:nvPr/>
        </p:nvSpPr>
        <p:spPr>
          <a:xfrm>
            <a:off x="5212080" y="4123944"/>
            <a:ext cx="5394960" cy="347472"/>
          </a:xfrm>
          <a:prstGeom prst="roundRect">
            <a:avLst>
              <a:gd name="adj" fmla="val 13158"/>
            </a:avLst>
          </a:prstGeom>
          <a:solidFill>
            <a:srgbClr val="FFFDF9"/>
          </a:solidFill>
          <a:ln w="10160">
            <a:solidFill>
              <a:srgbClr val="C00000"/>
            </a:solidFill>
            <a:prstDash val="solid"/>
          </a:ln>
        </p:spPr>
        <p:txBody>
          <a:bodyPr/>
          <a:lstStyle/>
          <a:p>
            <a:endParaRPr lang="es-ES"/>
          </a:p>
        </p:txBody>
      </p:sp>
      <p:sp>
        <p:nvSpPr>
          <p:cNvPr id="19" name="Text 17"/>
          <p:cNvSpPr/>
          <p:nvPr/>
        </p:nvSpPr>
        <p:spPr>
          <a:xfrm>
            <a:off x="5440680" y="4215384"/>
            <a:ext cx="4937760" cy="137160"/>
          </a:xfrm>
          <a:prstGeom prst="rect">
            <a:avLst/>
          </a:prstGeom>
          <a:noFill/>
          <a:ln/>
        </p:spPr>
        <p:txBody>
          <a:bodyPr wrap="square" lIns="508" tIns="508" rIns="508" bIns="508" rtlCol="0" anchor="ctr">
            <a:normAutofit fontScale="85000" lnSpcReduction="20000"/>
          </a:bodyPr>
          <a:lstStyle/>
          <a:p>
            <a:pPr marL="0" indent="0" algn="ctr">
              <a:buNone/>
            </a:pPr>
            <a:r>
              <a:rPr lang="en-US" sz="1140" b="1" dirty="0">
                <a:solidFill>
                  <a:srgbClr val="1A1A1A"/>
                </a:solidFill>
                <a:latin typeface="Aptos" pitchFamily="34" charset="0"/>
                <a:ea typeface="Aptos" pitchFamily="34" charset="-122"/>
                <a:cs typeface="Aptos" pitchFamily="34" charset="-120"/>
              </a:rPr>
              <a:t>Más capacidad para decider </a:t>
            </a:r>
            <a:r>
              <a:rPr lang="en-US" sz="1140" b="1" dirty="0" err="1">
                <a:solidFill>
                  <a:srgbClr val="1A1A1A"/>
                </a:solidFill>
                <a:latin typeface="Aptos" pitchFamily="34" charset="0"/>
                <a:ea typeface="Aptos" pitchFamily="34" charset="-122"/>
                <a:cs typeface="Aptos" pitchFamily="34" charset="-120"/>
              </a:rPr>
              <a:t>su</a:t>
            </a:r>
            <a:r>
              <a:rPr lang="en-US" sz="1140" b="1" dirty="0">
                <a:solidFill>
                  <a:srgbClr val="1A1A1A"/>
                </a:solidFill>
                <a:latin typeface="Aptos" pitchFamily="34" charset="0"/>
                <a:ea typeface="Aptos" pitchFamily="34" charset="-122"/>
                <a:cs typeface="Aptos" pitchFamily="34" charset="-120"/>
              </a:rPr>
              <a:t> Proyecto vital</a:t>
            </a:r>
            <a:endParaRPr lang="en-US" sz="1140" dirty="0"/>
          </a:p>
        </p:txBody>
      </p:sp>
      <p:sp>
        <p:nvSpPr>
          <p:cNvPr id="20" name="Shape 18"/>
          <p:cNvSpPr/>
          <p:nvPr/>
        </p:nvSpPr>
        <p:spPr>
          <a:xfrm>
            <a:off x="5212080" y="4690872"/>
            <a:ext cx="5394960" cy="347472"/>
          </a:xfrm>
          <a:prstGeom prst="roundRect">
            <a:avLst>
              <a:gd name="adj" fmla="val 13158"/>
            </a:avLst>
          </a:prstGeom>
          <a:solidFill>
            <a:srgbClr val="FFFDF9"/>
          </a:solidFill>
          <a:ln w="10160">
            <a:solidFill>
              <a:srgbClr val="C00000"/>
            </a:solidFill>
            <a:prstDash val="solid"/>
          </a:ln>
        </p:spPr>
        <p:txBody>
          <a:bodyPr/>
          <a:lstStyle/>
          <a:p>
            <a:endParaRPr lang="es-ES"/>
          </a:p>
        </p:txBody>
      </p:sp>
      <p:sp>
        <p:nvSpPr>
          <p:cNvPr id="21" name="Text 19"/>
          <p:cNvSpPr/>
          <p:nvPr/>
        </p:nvSpPr>
        <p:spPr>
          <a:xfrm>
            <a:off x="5440680" y="4782312"/>
            <a:ext cx="4937760" cy="137160"/>
          </a:xfrm>
          <a:prstGeom prst="rect">
            <a:avLst/>
          </a:prstGeom>
          <a:noFill/>
          <a:ln/>
        </p:spPr>
        <p:txBody>
          <a:bodyPr wrap="square" lIns="508" tIns="508" rIns="508" bIns="508" rtlCol="0" anchor="ctr">
            <a:normAutofit/>
          </a:bodyPr>
          <a:lstStyle/>
          <a:p>
            <a:pPr marL="0" indent="0" algn="ctr">
              <a:buNone/>
            </a:pPr>
            <a:r>
              <a:rPr lang="en-US" sz="1140" b="1" dirty="0">
                <a:solidFill>
                  <a:srgbClr val="1A1A1A"/>
                </a:solidFill>
                <a:latin typeface="Aptos" pitchFamily="34" charset="0"/>
                <a:ea typeface="Aptos" pitchFamily="34" charset="-122"/>
                <a:cs typeface="Aptos" pitchFamily="34" charset="-120"/>
              </a:rPr>
              <a:t>Avance hacia vivienda digna y autonomía</a:t>
            </a:r>
            <a:endParaRPr lang="en-US" sz="1140" dirty="0"/>
          </a:p>
        </p:txBody>
      </p:sp>
      <p:sp>
        <p:nvSpPr>
          <p:cNvPr id="22" name="Shape 20"/>
          <p:cNvSpPr/>
          <p:nvPr/>
        </p:nvSpPr>
        <p:spPr>
          <a:xfrm>
            <a:off x="1325880" y="5486400"/>
            <a:ext cx="9646920" cy="530352"/>
          </a:xfrm>
          <a:prstGeom prst="roundRect">
            <a:avLst>
              <a:gd name="adj" fmla="val 10345"/>
            </a:avLst>
          </a:prstGeom>
          <a:solidFill>
            <a:srgbClr val="C80F1A"/>
          </a:solidFill>
          <a:ln w="12700">
            <a:solidFill>
              <a:srgbClr val="C80F1A"/>
            </a:solidFill>
            <a:prstDash val="solid"/>
          </a:ln>
        </p:spPr>
        <p:txBody>
          <a:bodyPr/>
          <a:lstStyle/>
          <a:p>
            <a:endParaRPr lang="es-ES"/>
          </a:p>
        </p:txBody>
      </p:sp>
      <p:sp>
        <p:nvSpPr>
          <p:cNvPr id="23" name="Text 21"/>
          <p:cNvSpPr/>
          <p:nvPr/>
        </p:nvSpPr>
        <p:spPr>
          <a:xfrm>
            <a:off x="1645920" y="5522976"/>
            <a:ext cx="9052560" cy="411480"/>
          </a:xfrm>
          <a:prstGeom prst="rect">
            <a:avLst/>
          </a:prstGeom>
          <a:noFill/>
          <a:ln/>
        </p:spPr>
        <p:txBody>
          <a:bodyPr wrap="square" lIns="508" tIns="508" rIns="508" bIns="508" rtlCol="0" anchor="ctr">
            <a:normAutofit/>
          </a:bodyPr>
          <a:lstStyle/>
          <a:p>
            <a:pPr marL="0" indent="0" algn="ctr">
              <a:buNone/>
            </a:pPr>
            <a:r>
              <a:rPr lang="en-US" sz="1280" b="1" dirty="0">
                <a:solidFill>
                  <a:srgbClr val="FFFFFF"/>
                </a:solidFill>
                <a:latin typeface="Aptos" pitchFamily="34" charset="0"/>
                <a:ea typeface="Aptos" pitchFamily="34" charset="-122"/>
                <a:cs typeface="Aptos" pitchFamily="34" charset="-120"/>
              </a:rPr>
              <a:t>CLARA </a:t>
            </a:r>
            <a:r>
              <a:rPr lang="en-US" sz="1280" b="1" dirty="0" err="1">
                <a:solidFill>
                  <a:srgbClr val="FFFFFF"/>
                </a:solidFill>
                <a:latin typeface="Aptos" pitchFamily="34" charset="0"/>
                <a:ea typeface="Aptos" pitchFamily="34" charset="-122"/>
                <a:cs typeface="Aptos" pitchFamily="34" charset="-120"/>
              </a:rPr>
              <a:t>ofrece</a:t>
            </a:r>
            <a:r>
              <a:rPr lang="en-US" sz="1280" b="1" dirty="0">
                <a:solidFill>
                  <a:srgbClr val="FFFFFF"/>
                </a:solidFill>
                <a:latin typeface="Aptos" pitchFamily="34" charset="0"/>
                <a:ea typeface="Aptos" pitchFamily="34" charset="-122"/>
                <a:cs typeface="Aptos" pitchFamily="34" charset="-120"/>
              </a:rPr>
              <a:t> Vivienda </a:t>
            </a:r>
            <a:r>
              <a:rPr lang="en-US" sz="1280" b="1" dirty="0" err="1">
                <a:solidFill>
                  <a:srgbClr val="FFFFFF"/>
                </a:solidFill>
                <a:latin typeface="Aptos" pitchFamily="34" charset="0"/>
                <a:ea typeface="Aptos" pitchFamily="34" charset="-122"/>
                <a:cs typeface="Aptos" pitchFamily="34" charset="-120"/>
              </a:rPr>
              <a:t>pero</a:t>
            </a:r>
            <a:r>
              <a:rPr lang="en-US" sz="1280" b="1" dirty="0">
                <a:solidFill>
                  <a:srgbClr val="FFFFFF"/>
                </a:solidFill>
                <a:latin typeface="Aptos" pitchFamily="34" charset="0"/>
                <a:ea typeface="Aptos" pitchFamily="34" charset="-122"/>
                <a:cs typeface="Aptos" pitchFamily="34" charset="-120"/>
              </a:rPr>
              <a:t> sobre todo ofrece tiempo, apoyo y condiciones reales para reconstruir vida.</a:t>
            </a:r>
            <a:endParaRPr lang="en-US" sz="1280" dirty="0"/>
          </a:p>
        </p:txBody>
      </p:sp>
      <p:pic>
        <p:nvPicPr>
          <p:cNvPr id="3" name="Imagen 2">
            <a:extLst>
              <a:ext uri="{FF2B5EF4-FFF2-40B4-BE49-F238E27FC236}">
                <a16:creationId xmlns:a16="http://schemas.microsoft.com/office/drawing/2014/main" id="{1A48E724-624B-EF37-233B-3A645903EDE2}"/>
              </a:ext>
            </a:extLst>
          </p:cNvPr>
          <p:cNvPicPr>
            <a:picLocks noChangeAspect="1"/>
          </p:cNvPicPr>
          <p:nvPr/>
        </p:nvPicPr>
        <p:blipFill>
          <a:blip r:embed="rId3"/>
          <a:stretch>
            <a:fillRect/>
          </a:stretch>
        </p:blipFill>
        <p:spPr>
          <a:xfrm>
            <a:off x="9569023" y="298590"/>
            <a:ext cx="1877731" cy="131075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492BEFB7D37D04C916B5085394ACE92" ma:contentTypeVersion="16" ma:contentTypeDescription="Crear nuevo documento." ma:contentTypeScope="" ma:versionID="2640dce22580cceddb9629fd7e21ca03">
  <xsd:schema xmlns:xsd="http://www.w3.org/2001/XMLSchema" xmlns:xs="http://www.w3.org/2001/XMLSchema" xmlns:p="http://schemas.microsoft.com/office/2006/metadata/properties" xmlns:ns2="13e79af9-5391-40f0-9e78-bc35a51e836c" xmlns:ns3="b279d989-cf82-4d42-bd85-d3dbc511b5ba" targetNamespace="http://schemas.microsoft.com/office/2006/metadata/properties" ma:root="true" ma:fieldsID="a478134082212daa2e3ef5cdf2d6a867" ns2:_="" ns3:_="">
    <xsd:import namespace="13e79af9-5391-40f0-9e78-bc35a51e836c"/>
    <xsd:import namespace="b279d989-cf82-4d42-bd85-d3dbc511b5b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e79af9-5391-40f0-9e78-bc35a51e83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Etiquetas de imagen" ma:readOnly="false" ma:fieldId="{5cf76f15-5ced-4ddc-b409-7134ff3c332f}" ma:taxonomyMulti="true" ma:sspId="650924c4-1152-4720-8bc2-bd2a719adfda"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279d989-cf82-4d42-bd85-d3dbc511b5ba"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7b79395-d704-40a5-a27b-7f204c0dcf89}" ma:internalName="TaxCatchAll" ma:showField="CatchAllData" ma:web="b279d989-cf82-4d42-bd85-d3dbc511b5b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3e79af9-5391-40f0-9e78-bc35a51e836c">
      <Terms xmlns="http://schemas.microsoft.com/office/infopath/2007/PartnerControls"/>
    </lcf76f155ced4ddcb4097134ff3c332f>
    <TaxCatchAll xmlns="b279d989-cf82-4d42-bd85-d3dbc511b5ba" xsi:nil="true"/>
  </documentManagement>
</p:properties>
</file>

<file path=customXml/itemProps1.xml><?xml version="1.0" encoding="utf-8"?>
<ds:datastoreItem xmlns:ds="http://schemas.openxmlformats.org/officeDocument/2006/customXml" ds:itemID="{C7ACDFD4-B9C4-4B48-BF19-8BB755BC7E6B}"/>
</file>

<file path=customXml/itemProps2.xml><?xml version="1.0" encoding="utf-8"?>
<ds:datastoreItem xmlns:ds="http://schemas.openxmlformats.org/officeDocument/2006/customXml" ds:itemID="{EA088CD5-7A8C-48A2-98E6-59609CE8DCB5}"/>
</file>

<file path=customXml/itemProps3.xml><?xml version="1.0" encoding="utf-8"?>
<ds:datastoreItem xmlns:ds="http://schemas.openxmlformats.org/officeDocument/2006/customXml" ds:itemID="{A74C43E7-8076-48A2-ABBA-20259C507F3C}"/>
</file>

<file path=docProps/app.xml><?xml version="1.0" encoding="utf-8"?>
<Properties xmlns="http://schemas.openxmlformats.org/officeDocument/2006/extended-properties" xmlns:vt="http://schemas.openxmlformats.org/officeDocument/2006/docPropsVTypes">
  <TotalTime>29</TotalTime>
  <Words>1295</Words>
  <Application>Microsoft Office PowerPoint</Application>
  <PresentationFormat>Panorámica</PresentationFormat>
  <Paragraphs>96</Paragraphs>
  <Slides>7</Slides>
  <Notes>7</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7</vt:i4>
      </vt:variant>
    </vt:vector>
  </HeadingPairs>
  <TitlesOfParts>
    <vt:vector size="11" baseType="lpstr">
      <vt:lpstr>Aptos</vt:lpstr>
      <vt:lpstr>Aptos Display</vt:lpstr>
      <vt:lpstr>Arial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Cáritas Diocesana de Tui-Vigo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 CLARA: vivienda temporal y acompañamiento integral</dc:title>
  <dc:subject>Mesa de experiencias sobre vivienda</dc:subject>
  <dc:creator>OpenAI</dc:creator>
  <cp:lastModifiedBy>Coordinación General cdtuivigo</cp:lastModifiedBy>
  <cp:revision>3</cp:revision>
  <cp:lastPrinted>2026-05-19T13:05:47Z</cp:lastPrinted>
  <dcterms:created xsi:type="dcterms:W3CDTF">2026-05-15T14:47:51Z</dcterms:created>
  <dcterms:modified xsi:type="dcterms:W3CDTF">2026-05-19T13:05:48Z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0x0101008492BEFB7D37D04C916B5085394ACE92</vt:lpwstr>
  </property>
</Properties>
</file>